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442" r:id="rId2"/>
    <p:sldId id="462" r:id="rId3"/>
    <p:sldId id="394" r:id="rId4"/>
    <p:sldId id="309" r:id="rId5"/>
    <p:sldId id="461" r:id="rId6"/>
    <p:sldId id="456" r:id="rId7"/>
    <p:sldId id="460" r:id="rId8"/>
    <p:sldId id="443" r:id="rId9"/>
    <p:sldId id="444" r:id="rId10"/>
    <p:sldId id="447" r:id="rId11"/>
    <p:sldId id="433" r:id="rId12"/>
    <p:sldId id="446" r:id="rId13"/>
    <p:sldId id="448" r:id="rId14"/>
    <p:sldId id="451" r:id="rId15"/>
    <p:sldId id="449" r:id="rId16"/>
    <p:sldId id="452" r:id="rId17"/>
    <p:sldId id="455" r:id="rId18"/>
    <p:sldId id="454" r:id="rId19"/>
    <p:sldId id="459" r:id="rId20"/>
    <p:sldId id="458" r:id="rId21"/>
    <p:sldId id="457" r:id="rId22"/>
    <p:sldId id="453" r:id="rId23"/>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T" initials="I" lastIdx="7" clrIdx="0"/>
  <p:cmAuthor id="1" name="Juliet" initials="I"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B05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0956" autoAdjust="0"/>
    <p:restoredTop sz="94660"/>
  </p:normalViewPr>
  <p:slideViewPr>
    <p:cSldViewPr>
      <p:cViewPr varScale="1">
        <p:scale>
          <a:sx n="113" d="100"/>
          <a:sy n="113" d="100"/>
        </p:scale>
        <p:origin x="102" y="1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7B368DFC-A64D-453A-B721-8B169B75A1D5}" type="datetimeFigureOut">
              <a:rPr lang="en-US" smtClean="0"/>
              <a:pPr/>
              <a:t>9/13/2023</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0D117523-CC43-4B7B-9C5E-A4E725A3280A}" type="slidenum">
              <a:rPr lang="en-US" smtClean="0"/>
              <a:pPr/>
              <a:t>‹Nr.›</a:t>
            </a:fld>
            <a:endParaRPr lang="en-US"/>
          </a:p>
        </p:txBody>
      </p:sp>
    </p:spTree>
    <p:extLst>
      <p:ext uri="{BB962C8B-B14F-4D97-AF65-F5344CB8AC3E}">
        <p14:creationId xmlns:p14="http://schemas.microsoft.com/office/powerpoint/2010/main" val="195805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A02669C-6150-452D-A3BC-383725399F5C}" type="slidenum">
              <a:rPr lang="sw-KE"/>
              <a:pPr/>
              <a:t>3</a:t>
            </a:fld>
            <a:endParaRPr lang="sw-K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sw-KE">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30425"/>
            <a:ext cx="7315200" cy="1470025"/>
          </a:xfrm>
        </p:spPr>
        <p:txBody>
          <a:bodyPr/>
          <a:lstStyle>
            <a:lvl1pPr>
              <a:defRPr>
                <a:solidFill>
                  <a:schemeClr val="bg1"/>
                </a:solidFill>
                <a:latin typeface="Trebuchet MS"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752600" y="3886200"/>
            <a:ext cx="6019800" cy="1752600"/>
          </a:xfrm>
        </p:spPr>
        <p:txBody>
          <a:bodyPr/>
          <a:lstStyle>
            <a:lvl1pPr marL="0" indent="0" algn="ctr">
              <a:buNone/>
              <a:defRPr>
                <a:solidFill>
                  <a:schemeClr val="bg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smtClean="0">
                <a:solidFill>
                  <a:schemeClr val="bg1"/>
                </a:solidFill>
                <a:latin typeface="Trebuchet MS" pitchFamily="34" charset="0"/>
              </a:defRPr>
            </a:lvl1pPr>
          </a:lstStyle>
          <a:p>
            <a:fld id="{2BA5399B-EA22-4D54-9447-83898157035C}" type="datetimeFigureOut">
              <a:rPr lang="en-US" smtClean="0"/>
              <a:pPr/>
              <a:t>9/13/2023</a:t>
            </a:fld>
            <a:endParaRPr lang="en-US"/>
          </a:p>
        </p:txBody>
      </p:sp>
      <p:sp>
        <p:nvSpPr>
          <p:cNvPr id="5" name="Footer Placeholder 4"/>
          <p:cNvSpPr>
            <a:spLocks noGrp="1"/>
          </p:cNvSpPr>
          <p:nvPr>
            <p:ph type="ftr" sz="quarter" idx="11"/>
          </p:nvPr>
        </p:nvSpPr>
        <p:spPr>
          <a:xfrm>
            <a:off x="3124200" y="6356350"/>
            <a:ext cx="3505200" cy="365125"/>
          </a:xfrm>
          <a:prstGeom prst="rect">
            <a:avLst/>
          </a:prstGeom>
        </p:spPr>
        <p:txBody>
          <a:bodyPr/>
          <a:lstStyle>
            <a:lvl1pPr>
              <a:defRPr sz="1400" smtClean="0">
                <a:solidFill>
                  <a:schemeClr val="bg1"/>
                </a:solidFill>
                <a:latin typeface="Trebuchet MS" pitchFamily="34" charset="0"/>
              </a:defRPr>
            </a:lvl1pPr>
          </a:lstStyle>
          <a:p>
            <a:endParaRPr lang="en-US"/>
          </a:p>
        </p:txBody>
      </p:sp>
      <p:sp>
        <p:nvSpPr>
          <p:cNvPr id="6" name="Slide Number Placeholder 5"/>
          <p:cNvSpPr>
            <a:spLocks noGrp="1"/>
          </p:cNvSpPr>
          <p:nvPr>
            <p:ph type="sldNum" sz="quarter" idx="12"/>
          </p:nvPr>
        </p:nvSpPr>
        <p:spPr/>
        <p:txBody>
          <a:bodyPr/>
          <a:lstStyle>
            <a:lvl1pPr>
              <a:defRPr smtClean="0">
                <a:solidFill>
                  <a:schemeClr val="bg1"/>
                </a:solidFill>
                <a:latin typeface="Trebuchet MS" pitchFamily="34" charset="0"/>
              </a:defRPr>
            </a:lvl1pPr>
          </a:lstStyle>
          <a:p>
            <a:fld id="{EF2D64DB-16D8-4C88-AD28-BE304912E4E0}"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5"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F2D64DB-16D8-4C88-AD28-BE304912E4E0}"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38"/>
            <a:ext cx="53340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5"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F2D64DB-16D8-4C88-AD28-BE304912E4E0}"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143000" y="6492875"/>
            <a:ext cx="2133600" cy="365125"/>
          </a:xfrm>
        </p:spPr>
        <p:txBody>
          <a:bodyPr/>
          <a:lstStyle>
            <a:lvl1pPr>
              <a:defRPr/>
            </a:lvl1pPr>
          </a:lstStyle>
          <a:p>
            <a:fld id="{2BA5399B-EA22-4D54-9447-83898157035C}" type="datetimeFigureOut">
              <a:rPr lang="en-US" smtClean="0"/>
              <a:pPr/>
              <a:t>9/13/2023</a:t>
            </a:fld>
            <a:endParaRPr lang="en-US"/>
          </a:p>
        </p:txBody>
      </p:sp>
      <p:sp>
        <p:nvSpPr>
          <p:cNvPr id="5" name="Footer Placeholder 4"/>
          <p:cNvSpPr>
            <a:spLocks noGrp="1"/>
          </p:cNvSpPr>
          <p:nvPr>
            <p:ph type="ftr" sz="quarter" idx="11"/>
          </p:nvPr>
        </p:nvSpPr>
        <p:spPr>
          <a:xfrm>
            <a:off x="3505200" y="6492875"/>
            <a:ext cx="28956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F2D64DB-16D8-4C88-AD28-BE304912E4E0}"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799" y="4406900"/>
            <a:ext cx="7427913"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1066799" y="2906713"/>
            <a:ext cx="74279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5"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F2D64DB-16D8-4C88-AD28-BE304912E4E0}"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768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6"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F2D64DB-16D8-4C88-AD28-BE304912E4E0}"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8"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EF2D64DB-16D8-4C88-AD28-BE304912E4E0}"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4"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EF2D64DB-16D8-4C88-AD28-BE304912E4E0}"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3"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dirty="0"/>
          </a:p>
        </p:txBody>
      </p:sp>
      <p:sp>
        <p:nvSpPr>
          <p:cNvPr id="4" name="Slide Number Placeholder 5"/>
          <p:cNvSpPr>
            <a:spLocks noGrp="1"/>
          </p:cNvSpPr>
          <p:nvPr>
            <p:ph type="sldNum" sz="quarter" idx="12"/>
          </p:nvPr>
        </p:nvSpPr>
        <p:spPr/>
        <p:txBody>
          <a:bodyPr/>
          <a:lstStyle>
            <a:lvl1pPr>
              <a:defRPr/>
            </a:lvl1pPr>
          </a:lstStyle>
          <a:p>
            <a:fld id="{EF2D64DB-16D8-4C88-AD28-BE304912E4E0}"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273050"/>
            <a:ext cx="266700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38600" y="273050"/>
            <a:ext cx="4648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1435100"/>
            <a:ext cx="26670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6"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F2D64DB-16D8-4C88-AD28-BE304912E4E0}"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BA5399B-EA22-4D54-9447-83898157035C}" type="datetimeFigureOut">
              <a:rPr lang="en-US" smtClean="0"/>
              <a:pPr/>
              <a:t>9/13/2023</a:t>
            </a:fld>
            <a:endParaRPr lang="en-US"/>
          </a:p>
        </p:txBody>
      </p:sp>
      <p:sp>
        <p:nvSpPr>
          <p:cNvPr id="6" name="Footer Placeholder 4"/>
          <p:cNvSpPr>
            <a:spLocks noGrp="1"/>
          </p:cNvSpPr>
          <p:nvPr>
            <p:ph type="ftr" sz="quarter" idx="11"/>
          </p:nvPr>
        </p:nvSpPr>
        <p:spPr>
          <a:xfrm>
            <a:off x="3429000" y="6477000"/>
            <a:ext cx="2895600" cy="365125"/>
          </a:xfrm>
          <a:prstGeom prst="rect">
            <a:avLst/>
          </a:prstGeom>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F2D64DB-16D8-4C88-AD28-BE304912E4E0}"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jpeg"/><Relationship Id="rId3" Type="http://schemas.openxmlformats.org/officeDocument/2006/relationships/slideLayout" Target="../slideLayouts/slideLayout3.xml"/><Relationship Id="rId21" Type="http://schemas.openxmlformats.org/officeDocument/2006/relationships/image" Target="../media/image9.jpe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jpeg"/><Relationship Id="rId20"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2.png"/><Relationship Id="rId5" Type="http://schemas.openxmlformats.org/officeDocument/2006/relationships/slideLayout" Target="../slideLayouts/slideLayout5.xml"/><Relationship Id="rId15" Type="http://schemas.openxmlformats.org/officeDocument/2006/relationships/image" Target="../media/image3.jpeg"/><Relationship Id="rId23" Type="http://schemas.openxmlformats.org/officeDocument/2006/relationships/image" Target="../media/image11.jpeg"/><Relationship Id="rId10" Type="http://schemas.openxmlformats.org/officeDocument/2006/relationships/slideLayout" Target="../slideLayouts/slideLayout10.xml"/><Relationship Id="rId19" Type="http://schemas.openxmlformats.org/officeDocument/2006/relationships/image" Target="../media/image7.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 Id="rId22"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1033" name="Picture 1" descr="fci logo Edited 3 4 07"/>
          <p:cNvPicPr>
            <a:picLocks noChangeAspect="1" noChangeArrowheads="1"/>
          </p:cNvPicPr>
          <p:nvPr/>
        </p:nvPicPr>
        <p:blipFill>
          <a:blip r:embed="rId14" cstate="email"/>
          <a:srcRect/>
          <a:stretch>
            <a:fillRect/>
          </a:stretch>
        </p:blipFill>
        <p:spPr bwMode="auto">
          <a:xfrm>
            <a:off x="60325" y="111126"/>
            <a:ext cx="930275" cy="886626"/>
          </a:xfrm>
          <a:prstGeom prst="rect">
            <a:avLst/>
          </a:prstGeom>
          <a:noFill/>
          <a:ln w="9525">
            <a:noFill/>
            <a:miter lim="800000"/>
            <a:headEnd/>
            <a:tailEnd/>
          </a:ln>
        </p:spPr>
      </p:pic>
      <p:pic>
        <p:nvPicPr>
          <p:cNvPr id="50" name="Picture 14" descr="UPA 014"/>
          <p:cNvPicPr>
            <a:picLocks noChangeAspect="1" noChangeArrowheads="1"/>
          </p:cNvPicPr>
          <p:nvPr/>
        </p:nvPicPr>
        <p:blipFill>
          <a:blip r:embed="rId15" cstate="email"/>
          <a:srcRect/>
          <a:stretch>
            <a:fillRect/>
          </a:stretch>
        </p:blipFill>
        <p:spPr bwMode="auto">
          <a:xfrm>
            <a:off x="0" y="4108450"/>
            <a:ext cx="1083221" cy="607828"/>
          </a:xfrm>
          <a:prstGeom prst="rect">
            <a:avLst/>
          </a:prstGeom>
          <a:noFill/>
          <a:ln w="9525" algn="in">
            <a:noFill/>
            <a:miter lim="800000"/>
            <a:headEnd/>
            <a:tailEnd/>
          </a:ln>
        </p:spPr>
      </p:pic>
      <p:pic>
        <p:nvPicPr>
          <p:cNvPr id="3" name="Picture 3" descr="G:\tanzania shoot\Tanzania\100D3100\DSC_0569.JPG"/>
          <p:cNvPicPr>
            <a:picLocks noChangeAspect="1" noChangeArrowheads="1"/>
          </p:cNvPicPr>
          <p:nvPr userDrawn="1"/>
        </p:nvPicPr>
        <p:blipFill>
          <a:blip r:embed="rId16" cstate="print"/>
          <a:srcRect/>
          <a:stretch>
            <a:fillRect/>
          </a:stretch>
        </p:blipFill>
        <p:spPr bwMode="auto">
          <a:xfrm>
            <a:off x="0" y="2584450"/>
            <a:ext cx="1066800" cy="711200"/>
          </a:xfrm>
          <a:prstGeom prst="rect">
            <a:avLst/>
          </a:prstGeom>
          <a:noFill/>
        </p:spPr>
      </p:pic>
      <p:pic>
        <p:nvPicPr>
          <p:cNvPr id="7" name="Picture 4" descr="G:\CDTT\mixed_veg_643.jpg"/>
          <p:cNvPicPr>
            <a:picLocks noChangeAspect="1" noChangeArrowheads="1"/>
          </p:cNvPicPr>
          <p:nvPr userDrawn="1"/>
        </p:nvPicPr>
        <p:blipFill>
          <a:blip r:embed="rId17" cstate="print"/>
          <a:srcRect/>
          <a:stretch>
            <a:fillRect/>
          </a:stretch>
        </p:blipFill>
        <p:spPr bwMode="auto">
          <a:xfrm>
            <a:off x="0" y="1251603"/>
            <a:ext cx="1066800" cy="647047"/>
          </a:xfrm>
          <a:prstGeom prst="rect">
            <a:avLst/>
          </a:prstGeom>
          <a:noFill/>
        </p:spPr>
      </p:pic>
      <p:pic>
        <p:nvPicPr>
          <p:cNvPr id="1029" name="Picture 5" descr="G:\CDTT\variety-of-pulses-fb5dc.jpg"/>
          <p:cNvPicPr>
            <a:picLocks noChangeAspect="1" noChangeArrowheads="1"/>
          </p:cNvPicPr>
          <p:nvPr userDrawn="1"/>
        </p:nvPicPr>
        <p:blipFill>
          <a:blip r:embed="rId18" cstate="print"/>
          <a:srcRect/>
          <a:stretch>
            <a:fillRect/>
          </a:stretch>
        </p:blipFill>
        <p:spPr bwMode="auto">
          <a:xfrm>
            <a:off x="0" y="4718050"/>
            <a:ext cx="1143000" cy="762315"/>
          </a:xfrm>
          <a:prstGeom prst="rect">
            <a:avLst/>
          </a:prstGeom>
          <a:noFill/>
        </p:spPr>
      </p:pic>
      <p:pic>
        <p:nvPicPr>
          <p:cNvPr id="1030" name="Picture 6" descr="G:\tanzania shoot\From CD\DSC03546.JPG"/>
          <p:cNvPicPr>
            <a:picLocks noChangeAspect="1" noChangeArrowheads="1"/>
          </p:cNvPicPr>
          <p:nvPr userDrawn="1"/>
        </p:nvPicPr>
        <p:blipFill>
          <a:blip r:embed="rId19" cstate="print"/>
          <a:srcRect/>
          <a:stretch>
            <a:fillRect/>
          </a:stretch>
        </p:blipFill>
        <p:spPr bwMode="auto">
          <a:xfrm>
            <a:off x="0" y="3270250"/>
            <a:ext cx="1117600" cy="838200"/>
          </a:xfrm>
          <a:prstGeom prst="rect">
            <a:avLst/>
          </a:prstGeom>
          <a:noFill/>
        </p:spPr>
      </p:pic>
      <p:pic>
        <p:nvPicPr>
          <p:cNvPr id="1031" name="Picture 7" descr="G:\tanzania shoot\DoHoMa Photos Y2\Manyire Commercial Village- A resource Centre.JPG"/>
          <p:cNvPicPr>
            <a:picLocks noChangeAspect="1" noChangeArrowheads="1"/>
          </p:cNvPicPr>
          <p:nvPr userDrawn="1"/>
        </p:nvPicPr>
        <p:blipFill>
          <a:blip r:embed="rId20" cstate="print"/>
          <a:srcRect/>
          <a:stretch>
            <a:fillRect/>
          </a:stretch>
        </p:blipFill>
        <p:spPr bwMode="auto">
          <a:xfrm>
            <a:off x="0" y="6089650"/>
            <a:ext cx="1152525" cy="768350"/>
          </a:xfrm>
          <a:prstGeom prst="rect">
            <a:avLst/>
          </a:prstGeom>
          <a:noFill/>
        </p:spPr>
      </p:pic>
      <p:pic>
        <p:nvPicPr>
          <p:cNvPr id="1032" name="Picture 8" descr="G:\tanzania shoot\Tanzania\4\5\DSC_0225.JPG"/>
          <p:cNvPicPr>
            <a:picLocks noChangeAspect="1" noChangeArrowheads="1"/>
          </p:cNvPicPr>
          <p:nvPr userDrawn="1"/>
        </p:nvPicPr>
        <p:blipFill>
          <a:blip r:embed="rId21" cstate="print"/>
          <a:srcRect/>
          <a:stretch>
            <a:fillRect/>
          </a:stretch>
        </p:blipFill>
        <p:spPr bwMode="auto">
          <a:xfrm>
            <a:off x="0" y="5403850"/>
            <a:ext cx="1143000" cy="762000"/>
          </a:xfrm>
          <a:prstGeom prst="rect">
            <a:avLst/>
          </a:prstGeom>
          <a:noFill/>
        </p:spPr>
      </p:pic>
      <p:pic>
        <p:nvPicPr>
          <p:cNvPr id="9" name="Picture 10" descr="G:\tanzania shoot\Tanzania\100D3100\DSC_0661.JPG"/>
          <p:cNvPicPr>
            <a:picLocks noChangeAspect="1" noChangeArrowheads="1"/>
          </p:cNvPicPr>
          <p:nvPr userDrawn="1"/>
        </p:nvPicPr>
        <p:blipFill>
          <a:blip r:embed="rId22" cstate="print"/>
          <a:srcRect/>
          <a:stretch>
            <a:fillRect/>
          </a:stretch>
        </p:blipFill>
        <p:spPr bwMode="auto">
          <a:xfrm>
            <a:off x="0" y="1898650"/>
            <a:ext cx="1066800" cy="711200"/>
          </a:xfrm>
          <a:prstGeom prst="rect">
            <a:avLst/>
          </a:prstGeom>
          <a:noFill/>
        </p:spPr>
      </p:pic>
      <p:pic>
        <p:nvPicPr>
          <p:cNvPr id="25" name="Picture 24" descr="Picture1.jpg"/>
          <p:cNvPicPr>
            <a:picLocks noChangeAspect="1"/>
          </p:cNvPicPr>
          <p:nvPr/>
        </p:nvPicPr>
        <p:blipFill>
          <a:blip r:embed="rId23" cstate="email"/>
          <a:srcRect/>
          <a:stretch>
            <a:fillRect/>
          </a:stretch>
        </p:blipFill>
        <p:spPr>
          <a:xfrm>
            <a:off x="1066800" y="0"/>
            <a:ext cx="8077201" cy="6858000"/>
          </a:xfrm>
          <a:prstGeom prst="rect">
            <a:avLst/>
          </a:prstGeom>
        </p:spPr>
      </p:pic>
      <p:sp>
        <p:nvSpPr>
          <p:cNvPr id="1027" name="Title Placeholder 1"/>
          <p:cNvSpPr>
            <a:spLocks noGrp="1"/>
          </p:cNvSpPr>
          <p:nvPr>
            <p:ph type="title"/>
          </p:nvPr>
        </p:nvSpPr>
        <p:spPr bwMode="auto">
          <a:xfrm>
            <a:off x="1447800" y="274638"/>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1219200" y="1600200"/>
            <a:ext cx="7010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3000" y="6492875"/>
            <a:ext cx="1676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bg1"/>
                </a:solidFill>
                <a:latin typeface="+mn-lt"/>
              </a:defRPr>
            </a:lvl1pPr>
          </a:lstStyle>
          <a:p>
            <a:fld id="{2BA5399B-EA22-4D54-9447-83898157035C}" type="datetimeFigureOut">
              <a:rPr lang="en-US" smtClean="0"/>
              <a:pPr/>
              <a:t>9/13/2023</a:t>
            </a:fld>
            <a:endParaRPr lang="en-US"/>
          </a:p>
        </p:txBody>
      </p:sp>
      <p:sp>
        <p:nvSpPr>
          <p:cNvPr id="6" name="Slide Number Placeholder 5"/>
          <p:cNvSpPr>
            <a:spLocks noGrp="1"/>
          </p:cNvSpPr>
          <p:nvPr>
            <p:ph type="sldNum" sz="quarter" idx="4"/>
          </p:nvPr>
        </p:nvSpPr>
        <p:spPr>
          <a:xfrm>
            <a:off x="6781800" y="6356350"/>
            <a:ext cx="19050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fld id="{EF2D64DB-16D8-4C88-AD28-BE304912E4E0}" type="slidenum">
              <a:rPr lang="en-US" smtClean="0"/>
              <a:pPr/>
              <a:t>‹Nr.›</a:t>
            </a:fld>
            <a:endParaRPr lang="en-US" dirty="0"/>
          </a:p>
        </p:txBody>
      </p:sp>
      <p:pic>
        <p:nvPicPr>
          <p:cNvPr id="1026" name="Picture 2" descr="G:\CDTT\cv-logo.png"/>
          <p:cNvPicPr>
            <a:picLocks noChangeAspect="1" noChangeArrowheads="1"/>
          </p:cNvPicPr>
          <p:nvPr userDrawn="1"/>
        </p:nvPicPr>
        <p:blipFill>
          <a:blip r:embed="rId24" cstate="print"/>
          <a:srcRect l="3908" t="15632" b="14023"/>
          <a:stretch>
            <a:fillRect/>
          </a:stretch>
        </p:blipFill>
        <p:spPr bwMode="auto">
          <a:xfrm>
            <a:off x="8153401" y="0"/>
            <a:ext cx="1066799" cy="1010652"/>
          </a:xfrm>
          <a:prstGeom prst="rect">
            <a:avLst/>
          </a:prstGeom>
          <a:noFill/>
        </p:spPr>
      </p:pic>
      <p:sp>
        <p:nvSpPr>
          <p:cNvPr id="24" name="Footer Placeholder 3"/>
          <p:cNvSpPr txBox="1">
            <a:spLocks/>
          </p:cNvSpPr>
          <p:nvPr userDrawn="1"/>
        </p:nvSpPr>
        <p:spPr>
          <a:xfrm>
            <a:off x="3276600" y="6416675"/>
            <a:ext cx="30480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uLnTx/>
                <a:uFillTx/>
                <a:latin typeface="+mn-lt"/>
                <a:ea typeface="+mn-ea"/>
                <a:cs typeface="+mn-cs"/>
              </a:rPr>
              <a:t>Winning Markets for smallholders!</a:t>
            </a: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kern="1200">
          <a:solidFill>
            <a:schemeClr val="bg1"/>
          </a:solidFill>
          <a:latin typeface="Univers" pitchFamily="34" charset="0"/>
          <a:ea typeface="+mj-ea"/>
          <a:cs typeface="+mj-cs"/>
        </a:defRPr>
      </a:lvl1pPr>
      <a:lvl2pPr algn="ctr" rtl="0" eaLnBrk="1" fontAlgn="base" hangingPunct="1">
        <a:spcBef>
          <a:spcPct val="0"/>
        </a:spcBef>
        <a:spcAft>
          <a:spcPct val="0"/>
        </a:spcAft>
        <a:defRPr sz="4400">
          <a:solidFill>
            <a:schemeClr val="bg1"/>
          </a:solidFill>
          <a:latin typeface="Franklin Gothic Book" pitchFamily="34" charset="0"/>
        </a:defRPr>
      </a:lvl2pPr>
      <a:lvl3pPr algn="ctr" rtl="0" eaLnBrk="1" fontAlgn="base" hangingPunct="1">
        <a:spcBef>
          <a:spcPct val="0"/>
        </a:spcBef>
        <a:spcAft>
          <a:spcPct val="0"/>
        </a:spcAft>
        <a:defRPr sz="4400">
          <a:solidFill>
            <a:schemeClr val="bg1"/>
          </a:solidFill>
          <a:latin typeface="Franklin Gothic Book" pitchFamily="34" charset="0"/>
        </a:defRPr>
      </a:lvl3pPr>
      <a:lvl4pPr algn="ctr" rtl="0" eaLnBrk="1" fontAlgn="base" hangingPunct="1">
        <a:spcBef>
          <a:spcPct val="0"/>
        </a:spcBef>
        <a:spcAft>
          <a:spcPct val="0"/>
        </a:spcAft>
        <a:defRPr sz="4400">
          <a:solidFill>
            <a:schemeClr val="bg1"/>
          </a:solidFill>
          <a:latin typeface="Franklin Gothic Book" pitchFamily="34" charset="0"/>
        </a:defRPr>
      </a:lvl4pPr>
      <a:lvl5pPr algn="ctr" rtl="0" eaLnBrk="1" fontAlgn="base" hangingPunct="1">
        <a:spcBef>
          <a:spcPct val="0"/>
        </a:spcBef>
        <a:spcAft>
          <a:spcPct val="0"/>
        </a:spcAft>
        <a:defRPr sz="4400">
          <a:solidFill>
            <a:schemeClr val="bg1"/>
          </a:solidFill>
          <a:latin typeface="Franklin Gothic Book" pitchFamily="34" charset="0"/>
        </a:defRPr>
      </a:lvl5pPr>
      <a:lvl6pPr marL="457200" algn="ctr" rtl="0" eaLnBrk="1" fontAlgn="base" hangingPunct="1">
        <a:spcBef>
          <a:spcPct val="0"/>
        </a:spcBef>
        <a:spcAft>
          <a:spcPct val="0"/>
        </a:spcAft>
        <a:defRPr sz="4400">
          <a:solidFill>
            <a:schemeClr val="bg1"/>
          </a:solidFill>
          <a:latin typeface="Franklin Gothic Book" pitchFamily="34" charset="0"/>
        </a:defRPr>
      </a:lvl6pPr>
      <a:lvl7pPr marL="914400" algn="ctr" rtl="0" eaLnBrk="1" fontAlgn="base" hangingPunct="1">
        <a:spcBef>
          <a:spcPct val="0"/>
        </a:spcBef>
        <a:spcAft>
          <a:spcPct val="0"/>
        </a:spcAft>
        <a:defRPr sz="4400">
          <a:solidFill>
            <a:schemeClr val="bg1"/>
          </a:solidFill>
          <a:latin typeface="Franklin Gothic Book" pitchFamily="34" charset="0"/>
        </a:defRPr>
      </a:lvl7pPr>
      <a:lvl8pPr marL="1371600" algn="ctr" rtl="0" eaLnBrk="1" fontAlgn="base" hangingPunct="1">
        <a:spcBef>
          <a:spcPct val="0"/>
        </a:spcBef>
        <a:spcAft>
          <a:spcPct val="0"/>
        </a:spcAft>
        <a:defRPr sz="4400">
          <a:solidFill>
            <a:schemeClr val="bg1"/>
          </a:solidFill>
          <a:latin typeface="Franklin Gothic Book" pitchFamily="34" charset="0"/>
        </a:defRPr>
      </a:lvl8pPr>
      <a:lvl9pPr marL="1828800" algn="ctr" rtl="0" eaLnBrk="1" fontAlgn="base" hangingPunct="1">
        <a:spcBef>
          <a:spcPct val="0"/>
        </a:spcBef>
        <a:spcAft>
          <a:spcPct val="0"/>
        </a:spcAft>
        <a:defRPr sz="4400">
          <a:solidFill>
            <a:schemeClr val="bg1"/>
          </a:solidFill>
          <a:latin typeface="Franklin Gothic Book"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bg1"/>
          </a:solidFill>
          <a:latin typeface="Univers" pitchFamily="34" charset="0"/>
          <a:ea typeface="+mn-ea"/>
          <a:cs typeface="+mn-cs"/>
        </a:defRPr>
      </a:lvl1pPr>
      <a:lvl2pPr marL="742950" indent="-285750" algn="l" rtl="0" eaLnBrk="1" fontAlgn="base" hangingPunct="1">
        <a:spcBef>
          <a:spcPct val="20000"/>
        </a:spcBef>
        <a:spcAft>
          <a:spcPct val="0"/>
        </a:spcAft>
        <a:buFont typeface="Wingdings" pitchFamily="2" charset="2"/>
        <a:buChar char="v"/>
        <a:defRPr sz="2800" b="1" kern="1200">
          <a:solidFill>
            <a:schemeClr val="bg1"/>
          </a:solidFill>
          <a:latin typeface="Univers" pitchFamily="34" charset="0"/>
          <a:ea typeface="+mn-ea"/>
          <a:cs typeface="+mn-cs"/>
        </a:defRPr>
      </a:lvl2pPr>
      <a:lvl3pPr marL="1143000" indent="-228600" algn="l" rtl="0" eaLnBrk="1" fontAlgn="base" hangingPunct="1">
        <a:spcBef>
          <a:spcPct val="20000"/>
        </a:spcBef>
        <a:spcAft>
          <a:spcPct val="0"/>
        </a:spcAft>
        <a:buFont typeface="Arial" charset="0"/>
        <a:buChar char="•"/>
        <a:defRPr sz="2400" b="1" kern="1200">
          <a:solidFill>
            <a:schemeClr val="bg1"/>
          </a:solidFill>
          <a:latin typeface="Univers"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bg1"/>
          </a:solidFill>
          <a:latin typeface="Univers" pitchFamily="34" charset="0"/>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bg1"/>
          </a:solidFill>
          <a:latin typeface="Univer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mailto:fameinstitute77@gmail.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bwMode="auto">
          <a:xfrm>
            <a:off x="1203036" y="1219200"/>
            <a:ext cx="7924800" cy="5638800"/>
          </a:xfrm>
          <a:prstGeom prst="rect">
            <a:avLst/>
          </a:prstGeom>
          <a:solidFill>
            <a:schemeClr val="accent4">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kern="1200">
                <a:solidFill>
                  <a:schemeClr val="bg1"/>
                </a:solidFill>
                <a:latin typeface="Univers" pitchFamily="34" charset="0"/>
                <a:ea typeface="+mj-ea"/>
                <a:cs typeface="+mj-cs"/>
              </a:defRPr>
            </a:lvl1pPr>
            <a:lvl2pPr algn="ctr" rtl="0" eaLnBrk="1" fontAlgn="base" hangingPunct="1">
              <a:spcBef>
                <a:spcPct val="0"/>
              </a:spcBef>
              <a:spcAft>
                <a:spcPct val="0"/>
              </a:spcAft>
              <a:defRPr sz="4400">
                <a:solidFill>
                  <a:schemeClr val="bg1"/>
                </a:solidFill>
                <a:latin typeface="Franklin Gothic Book" pitchFamily="34" charset="0"/>
              </a:defRPr>
            </a:lvl2pPr>
            <a:lvl3pPr algn="ctr" rtl="0" eaLnBrk="1" fontAlgn="base" hangingPunct="1">
              <a:spcBef>
                <a:spcPct val="0"/>
              </a:spcBef>
              <a:spcAft>
                <a:spcPct val="0"/>
              </a:spcAft>
              <a:defRPr sz="4400">
                <a:solidFill>
                  <a:schemeClr val="bg1"/>
                </a:solidFill>
                <a:latin typeface="Franklin Gothic Book" pitchFamily="34" charset="0"/>
              </a:defRPr>
            </a:lvl3pPr>
            <a:lvl4pPr algn="ctr" rtl="0" eaLnBrk="1" fontAlgn="base" hangingPunct="1">
              <a:spcBef>
                <a:spcPct val="0"/>
              </a:spcBef>
              <a:spcAft>
                <a:spcPct val="0"/>
              </a:spcAft>
              <a:defRPr sz="4400">
                <a:solidFill>
                  <a:schemeClr val="bg1"/>
                </a:solidFill>
                <a:latin typeface="Franklin Gothic Book" pitchFamily="34" charset="0"/>
              </a:defRPr>
            </a:lvl4pPr>
            <a:lvl5pPr algn="ctr" rtl="0" eaLnBrk="1" fontAlgn="base" hangingPunct="1">
              <a:spcBef>
                <a:spcPct val="0"/>
              </a:spcBef>
              <a:spcAft>
                <a:spcPct val="0"/>
              </a:spcAft>
              <a:defRPr sz="4400">
                <a:solidFill>
                  <a:schemeClr val="bg1"/>
                </a:solidFill>
                <a:latin typeface="Franklin Gothic Book" pitchFamily="34" charset="0"/>
              </a:defRPr>
            </a:lvl5pPr>
            <a:lvl6pPr marL="457200" algn="ctr" rtl="0" eaLnBrk="1" fontAlgn="base" hangingPunct="1">
              <a:spcBef>
                <a:spcPct val="0"/>
              </a:spcBef>
              <a:spcAft>
                <a:spcPct val="0"/>
              </a:spcAft>
              <a:defRPr sz="4400">
                <a:solidFill>
                  <a:schemeClr val="bg1"/>
                </a:solidFill>
                <a:latin typeface="Franklin Gothic Book" pitchFamily="34" charset="0"/>
              </a:defRPr>
            </a:lvl6pPr>
            <a:lvl7pPr marL="914400" algn="ctr" rtl="0" eaLnBrk="1" fontAlgn="base" hangingPunct="1">
              <a:spcBef>
                <a:spcPct val="0"/>
              </a:spcBef>
              <a:spcAft>
                <a:spcPct val="0"/>
              </a:spcAft>
              <a:defRPr sz="4400">
                <a:solidFill>
                  <a:schemeClr val="bg1"/>
                </a:solidFill>
                <a:latin typeface="Franklin Gothic Book" pitchFamily="34" charset="0"/>
              </a:defRPr>
            </a:lvl7pPr>
            <a:lvl8pPr marL="1371600" algn="ctr" rtl="0" eaLnBrk="1" fontAlgn="base" hangingPunct="1">
              <a:spcBef>
                <a:spcPct val="0"/>
              </a:spcBef>
              <a:spcAft>
                <a:spcPct val="0"/>
              </a:spcAft>
              <a:defRPr sz="4400">
                <a:solidFill>
                  <a:schemeClr val="bg1"/>
                </a:solidFill>
                <a:latin typeface="Franklin Gothic Book" pitchFamily="34" charset="0"/>
              </a:defRPr>
            </a:lvl8pPr>
            <a:lvl9pPr marL="1828800" algn="ctr" rtl="0" eaLnBrk="1" fontAlgn="base" hangingPunct="1">
              <a:spcBef>
                <a:spcPct val="0"/>
              </a:spcBef>
              <a:spcAft>
                <a:spcPct val="0"/>
              </a:spcAft>
              <a:defRPr sz="4400">
                <a:solidFill>
                  <a:schemeClr val="bg1"/>
                </a:solidFill>
                <a:latin typeface="Franklin Gothic Book" pitchFamily="34" charset="0"/>
              </a:defRPr>
            </a:lvl9pPr>
          </a:lstStyle>
          <a:p>
            <a:r>
              <a:rPr lang="en-US" sz="4000" b="1" dirty="0">
                <a:solidFill>
                  <a:srgbClr val="00B050"/>
                </a:solidFill>
                <a:latin typeface="Berlin Sans FB Demi" panose="020E0802020502020306" pitchFamily="34" charset="0"/>
              </a:rPr>
              <a:t>FRIENDS OF AGRIBUSINESS </a:t>
            </a:r>
            <a:r>
              <a:rPr lang="en-US" sz="4000" dirty="0">
                <a:solidFill>
                  <a:srgbClr val="00B050"/>
                </a:solidFill>
                <a:latin typeface="Berlin Sans FB Demi" panose="020E0802020502020306" pitchFamily="34" charset="0"/>
              </a:rPr>
              <a:t>M</a:t>
            </a:r>
            <a:r>
              <a:rPr lang="en-US" sz="4000" b="1" dirty="0">
                <a:solidFill>
                  <a:srgbClr val="00B050"/>
                </a:solidFill>
                <a:latin typeface="Berlin Sans FB Demi" panose="020E0802020502020306" pitchFamily="34" charset="0"/>
              </a:rPr>
              <a:t>ANAGEMENT AND ENTREPRENEURSHIP INSTITUTE</a:t>
            </a:r>
            <a:br>
              <a:rPr lang="en-US" dirty="0">
                <a:solidFill>
                  <a:srgbClr val="00B050"/>
                </a:solidFill>
                <a:latin typeface="Bookman Old Style" panose="02050604050505020204" pitchFamily="18" charset="0"/>
              </a:rPr>
            </a:br>
            <a:r>
              <a:rPr lang="en-US" sz="4000" b="1" dirty="0">
                <a:solidFill>
                  <a:srgbClr val="00B050"/>
                </a:solidFill>
                <a:latin typeface="Berlin Sans FB Demi" panose="020E0802020502020306" pitchFamily="34" charset="0"/>
              </a:rPr>
              <a:t>(FAME)</a:t>
            </a:r>
            <a:br>
              <a:rPr lang="en-US" dirty="0">
                <a:latin typeface="Bookman Old Style" panose="02050604050505020204" pitchFamily="18" charset="0"/>
              </a:rPr>
            </a:br>
            <a:endParaRPr lang="en-US" sz="4000" b="1" dirty="0"/>
          </a:p>
          <a:p>
            <a:br>
              <a:rPr lang="en-US" sz="3600" b="1" dirty="0"/>
            </a:br>
            <a:r>
              <a:rPr lang="en-US" sz="3600" b="1" dirty="0"/>
              <a:t>POLLY TOM</a:t>
            </a:r>
            <a:br>
              <a:rPr lang="en-US" sz="3600" b="1" dirty="0"/>
            </a:br>
            <a:r>
              <a:rPr lang="en-US" sz="3600" dirty="0">
                <a:latin typeface="Tahoma" panose="020B0604030504040204" pitchFamily="34" charset="0"/>
                <a:ea typeface="Tahoma" panose="020B0604030504040204" pitchFamily="34" charset="0"/>
                <a:cs typeface="Tahoma" panose="020B0604030504040204" pitchFamily="34" charset="0"/>
              </a:rPr>
              <a:t>FAME </a:t>
            </a:r>
            <a:r>
              <a:rPr lang="en-US" sz="3600" dirty="0" err="1">
                <a:latin typeface="Tahoma" panose="020B0604030504040204" pitchFamily="34" charset="0"/>
                <a:ea typeface="Tahoma" panose="020B0604030504040204" pitchFamily="34" charset="0"/>
                <a:cs typeface="Tahoma" panose="020B0604030504040204" pitchFamily="34" charset="0"/>
              </a:rPr>
              <a:t>Bauernhof</a:t>
            </a:r>
            <a:r>
              <a:rPr lang="en-US" sz="3600" dirty="0">
                <a:latin typeface="Tahoma" panose="020B0604030504040204" pitchFamily="34" charset="0"/>
                <a:ea typeface="Tahoma" panose="020B0604030504040204" pitchFamily="34" charset="0"/>
                <a:cs typeface="Tahoma" panose="020B0604030504040204" pitchFamily="34" charset="0"/>
              </a:rPr>
              <a:t> und </a:t>
            </a:r>
            <a:r>
              <a:rPr lang="en-US" sz="3600" dirty="0" err="1">
                <a:latin typeface="Tahoma" panose="020B0604030504040204" pitchFamily="34" charset="0"/>
                <a:ea typeface="Tahoma" panose="020B0604030504040204" pitchFamily="34" charset="0"/>
                <a:cs typeface="Tahoma" panose="020B0604030504040204" pitchFamily="34" charset="0"/>
              </a:rPr>
              <a:t>Institut</a:t>
            </a:r>
            <a:r>
              <a:rPr lang="en-US" sz="3600" dirty="0">
                <a:latin typeface="Tahoma" panose="020B0604030504040204" pitchFamily="34" charset="0"/>
                <a:ea typeface="Tahoma" panose="020B0604030504040204" pitchFamily="34" charset="0"/>
                <a:cs typeface="Tahoma" panose="020B0604030504040204" pitchFamily="34" charset="0"/>
              </a:rPr>
              <a:t> </a:t>
            </a:r>
            <a:br>
              <a:rPr lang="en-US" sz="4000" dirty="0">
                <a:latin typeface="Tahoma" panose="020B0604030504040204" pitchFamily="34" charset="0"/>
                <a:ea typeface="Tahoma" panose="020B0604030504040204" pitchFamily="34" charset="0"/>
                <a:cs typeface="Tahoma" panose="020B0604030504040204" pitchFamily="34" charset="0"/>
              </a:rPr>
            </a:br>
            <a:br>
              <a:rPr lang="en-US" sz="4000" dirty="0"/>
            </a:br>
            <a:br>
              <a:rPr lang="en-US" sz="2800" dirty="0"/>
            </a:br>
            <a:endParaRPr lang="en-US" sz="2000" dirty="0"/>
          </a:p>
        </p:txBody>
      </p:sp>
      <p:sp>
        <p:nvSpPr>
          <p:cNvPr id="2" name="Textfeld 1">
            <a:extLst>
              <a:ext uri="{FF2B5EF4-FFF2-40B4-BE49-F238E27FC236}">
                <a16:creationId xmlns:a16="http://schemas.microsoft.com/office/drawing/2014/main" id="{F2C5D0B1-87FC-5E51-72F5-47136814DB84}"/>
              </a:ext>
            </a:extLst>
          </p:cNvPr>
          <p:cNvSpPr txBox="1"/>
          <p:nvPr/>
        </p:nvSpPr>
        <p:spPr>
          <a:xfrm>
            <a:off x="1066800" y="3849469"/>
            <a:ext cx="8061036" cy="830997"/>
          </a:xfrm>
          <a:prstGeom prst="rect">
            <a:avLst/>
          </a:prstGeom>
          <a:noFill/>
        </p:spPr>
        <p:txBody>
          <a:bodyPr wrap="square" rtlCol="0">
            <a:spAutoFit/>
          </a:bodyPr>
          <a:lstStyle/>
          <a:p>
            <a:pPr algn="ctr"/>
            <a:r>
              <a:rPr lang="de-DE" sz="2400" b="1" dirty="0">
                <a:solidFill>
                  <a:srgbClr val="006600"/>
                </a:solidFill>
              </a:rPr>
              <a:t>FREUNDE DES INSTITUTS FÜR LANDWIRTSCHAFTLICHES BETRIEBSMANAGEMENT UND UNTERNEHMERTUM</a:t>
            </a:r>
          </a:p>
        </p:txBody>
      </p:sp>
      <p:sp>
        <p:nvSpPr>
          <p:cNvPr id="3" name="Textfeld 2">
            <a:extLst>
              <a:ext uri="{FF2B5EF4-FFF2-40B4-BE49-F238E27FC236}">
                <a16:creationId xmlns:a16="http://schemas.microsoft.com/office/drawing/2014/main" id="{2FE4AD3C-BDC7-8AB6-D11E-E13C3BA6BEAD}"/>
              </a:ext>
            </a:extLst>
          </p:cNvPr>
          <p:cNvSpPr txBox="1"/>
          <p:nvPr/>
        </p:nvSpPr>
        <p:spPr>
          <a:xfrm>
            <a:off x="4549140" y="3558540"/>
            <a:ext cx="45720" cy="369332"/>
          </a:xfrm>
          <a:prstGeom prst="rect">
            <a:avLst/>
          </a:prstGeom>
          <a:noFill/>
        </p:spPr>
        <p:txBody>
          <a:bodyPr wrap="square" rtlCol="0">
            <a:spAutoFit/>
          </a:bodyPr>
          <a:lstStyle/>
          <a:p>
            <a:endParaRPr lang="de-DE" dirty="0"/>
          </a:p>
        </p:txBody>
      </p:sp>
    </p:spTree>
    <p:extLst>
      <p:ext uri="{BB962C8B-B14F-4D97-AF65-F5344CB8AC3E}">
        <p14:creationId xmlns:p14="http://schemas.microsoft.com/office/powerpoint/2010/main" val="1493493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6248400" cy="1600200"/>
          </a:xfrm>
        </p:spPr>
        <p:txBody>
          <a:bodyPr/>
          <a:lstStyle/>
          <a:p>
            <a:r>
              <a:rPr lang="de-DE" sz="3200" dirty="0"/>
              <a:t>Biogas-Ausstellung der  </a:t>
            </a:r>
            <a:br>
              <a:rPr lang="de-DE" sz="3200" dirty="0"/>
            </a:br>
            <a:r>
              <a:rPr lang="de-DE" sz="3200" dirty="0"/>
              <a:t>P5-Schülerschaft </a:t>
            </a:r>
            <a:r>
              <a:rPr lang="en-GB" sz="3200" dirty="0"/>
              <a:t>– </a:t>
            </a:r>
            <a:br>
              <a:rPr lang="en-GB" sz="3200" dirty="0"/>
            </a:br>
            <a:r>
              <a:rPr lang="en-GB" sz="3200" dirty="0"/>
              <a:t>St. Patrick </a:t>
            </a:r>
            <a:r>
              <a:rPr lang="de-DE" sz="3200" dirty="0"/>
              <a:t>Kigulu</a:t>
            </a:r>
            <a:r>
              <a:rPr lang="en-GB" sz="3200" dirty="0"/>
              <a:t> Girls P/S</a:t>
            </a:r>
            <a:endParaRPr lang="en-US" sz="3200" dirty="0"/>
          </a:p>
        </p:txBody>
      </p:sp>
      <p:pic>
        <p:nvPicPr>
          <p:cNvPr id="4" name="Picture 3" descr="F:\SAM_388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524000"/>
            <a:ext cx="7924800" cy="5334000"/>
          </a:xfrm>
          <a:prstGeom prst="rect">
            <a:avLst/>
          </a:prstGeom>
          <a:noFill/>
          <a:ln>
            <a:noFill/>
          </a:ln>
        </p:spPr>
      </p:pic>
    </p:spTree>
    <p:extLst>
      <p:ext uri="{BB962C8B-B14F-4D97-AF65-F5344CB8AC3E}">
        <p14:creationId xmlns:p14="http://schemas.microsoft.com/office/powerpoint/2010/main" val="3872289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066800" y="0"/>
            <a:ext cx="6248400" cy="914400"/>
          </a:xfrm>
          <a:solidFill>
            <a:srgbClr val="006600"/>
          </a:solidFill>
        </p:spPr>
        <p:txBody>
          <a:bodyPr/>
          <a:lstStyle/>
          <a:p>
            <a:r>
              <a:rPr lang="de-DE" sz="2400" dirty="0">
                <a:solidFill>
                  <a:schemeClr val="tx1"/>
                </a:solidFill>
                <a:latin typeface="Candara" panose="020E0502030303020204" pitchFamily="34" charset="0"/>
              </a:rPr>
              <a:t>Unterstützung der Ernährung </a:t>
            </a:r>
            <a:br>
              <a:rPr lang="de-DE" sz="2400" dirty="0">
                <a:solidFill>
                  <a:schemeClr val="tx1"/>
                </a:solidFill>
                <a:latin typeface="Candara" panose="020E0502030303020204" pitchFamily="34" charset="0"/>
              </a:rPr>
            </a:br>
            <a:r>
              <a:rPr lang="de-DE" sz="2400" dirty="0">
                <a:solidFill>
                  <a:schemeClr val="tx1"/>
                </a:solidFill>
                <a:latin typeface="Candara" panose="020E0502030303020204" pitchFamily="34" charset="0"/>
              </a:rPr>
              <a:t>durch Schulpartnerschaften</a:t>
            </a:r>
            <a:endParaRPr lang="en-US" sz="2400" dirty="0">
              <a:solidFill>
                <a:schemeClr val="tx1"/>
              </a:solidFill>
              <a:latin typeface="Candara" panose="020E0502030303020204" pitchFamily="34" charset="0"/>
            </a:endParaRPr>
          </a:p>
        </p:txBody>
      </p:sp>
      <p:pic>
        <p:nvPicPr>
          <p:cNvPr id="4" name="Picture 3" descr="C:\Users\Admin\Desktop\April\pictures 9days\104NIKON\DSCN7002.JPG"/>
          <p:cNvPicPr/>
          <p:nvPr/>
        </p:nvPicPr>
        <p:blipFill>
          <a:blip r:embed="rId2" cstate="print"/>
          <a:srcRect/>
          <a:stretch>
            <a:fillRect/>
          </a:stretch>
        </p:blipFill>
        <p:spPr bwMode="auto">
          <a:xfrm>
            <a:off x="2240597" y="1678304"/>
            <a:ext cx="5912803" cy="464629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709"/>
            <a:ext cx="6096000" cy="962891"/>
          </a:xfrm>
        </p:spPr>
        <p:txBody>
          <a:bodyPr/>
          <a:lstStyle/>
          <a:p>
            <a:r>
              <a:rPr lang="de-DE" sz="4000" dirty="0"/>
              <a:t>Pilzzucht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5425"/>
          <a:stretch/>
        </p:blipFill>
        <p:spPr>
          <a:xfrm>
            <a:off x="4419600" y="3962400"/>
            <a:ext cx="4368149" cy="28956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111" r="35556" b="30247"/>
          <a:stretch/>
        </p:blipFill>
        <p:spPr>
          <a:xfrm>
            <a:off x="1408545" y="976745"/>
            <a:ext cx="3620655" cy="285023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0723" r="27054" b="5926"/>
          <a:stretch/>
        </p:blipFill>
        <p:spPr>
          <a:xfrm rot="10800000">
            <a:off x="5257800" y="955963"/>
            <a:ext cx="3528297" cy="2871017"/>
          </a:xfrm>
          <a:prstGeom prst="rect">
            <a:avLst/>
          </a:prstGeom>
        </p:spPr>
      </p:pic>
      <p:pic>
        <p:nvPicPr>
          <p:cNvPr id="21506" name="Picture 2" descr="C:\Users\happy\Desktop\GoT en Polly\IMG-20230619-WA0012.jpg"/>
          <p:cNvPicPr>
            <a:picLocks noChangeAspect="1" noChangeArrowheads="1"/>
          </p:cNvPicPr>
          <p:nvPr/>
        </p:nvPicPr>
        <p:blipFill>
          <a:blip r:embed="rId5" cstate="print"/>
          <a:srcRect t="21481" b="19259"/>
          <a:stretch>
            <a:fillRect/>
          </a:stretch>
        </p:blipFill>
        <p:spPr bwMode="auto">
          <a:xfrm>
            <a:off x="1371600" y="2631440"/>
            <a:ext cx="3467100" cy="4226560"/>
          </a:xfrm>
          <a:prstGeom prst="rect">
            <a:avLst/>
          </a:prstGeom>
          <a:noFill/>
        </p:spPr>
      </p:pic>
    </p:spTree>
    <p:extLst>
      <p:ext uri="{BB962C8B-B14F-4D97-AF65-F5344CB8AC3E}">
        <p14:creationId xmlns:p14="http://schemas.microsoft.com/office/powerpoint/2010/main" val="579360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553200" cy="1143000"/>
          </a:xfrm>
        </p:spPr>
        <p:txBody>
          <a:bodyPr/>
          <a:lstStyle/>
          <a:p>
            <a:r>
              <a:rPr lang="en-GB" dirty="0"/>
              <a:t>DIY </a:t>
            </a:r>
            <a:r>
              <a:rPr lang="de-DE" dirty="0"/>
              <a:t>Hydrokulturfutter</a:t>
            </a:r>
          </a:p>
        </p:txBody>
      </p:sp>
      <p:pic>
        <p:nvPicPr>
          <p:cNvPr id="3" name="Picture 2" descr="F:\zxc\33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524000"/>
            <a:ext cx="7132674" cy="5096540"/>
          </a:xfrm>
          <a:prstGeom prst="rect">
            <a:avLst/>
          </a:prstGeom>
          <a:noFill/>
          <a:ln>
            <a:noFill/>
          </a:ln>
        </p:spPr>
      </p:pic>
    </p:spTree>
    <p:extLst>
      <p:ext uri="{BB962C8B-B14F-4D97-AF65-F5344CB8AC3E}">
        <p14:creationId xmlns:p14="http://schemas.microsoft.com/office/powerpoint/2010/main" val="1697471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6172200" cy="1020762"/>
          </a:xfrm>
        </p:spPr>
        <p:txBody>
          <a:bodyPr/>
          <a:lstStyle/>
          <a:p>
            <a:r>
              <a:rPr lang="en-GB" sz="3100" b="1" dirty="0" err="1"/>
              <a:t>Solarbetriebener</a:t>
            </a:r>
            <a:r>
              <a:rPr lang="en-GB" sz="3100" b="1" dirty="0"/>
              <a:t> </a:t>
            </a:r>
            <a:r>
              <a:rPr lang="en-GB" sz="3100" b="1" dirty="0" err="1"/>
              <a:t>Tiefwasserbrunnen</a:t>
            </a:r>
            <a:endParaRPr lang="en-US" sz="31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225675" y="1863725"/>
            <a:ext cx="5588000" cy="4248150"/>
          </a:xfrm>
          <a:prstGeom prst="rect">
            <a:avLst/>
          </a:prstGeom>
        </p:spPr>
      </p:pic>
    </p:spTree>
    <p:extLst>
      <p:ext uri="{BB962C8B-B14F-4D97-AF65-F5344CB8AC3E}">
        <p14:creationId xmlns:p14="http://schemas.microsoft.com/office/powerpoint/2010/main" val="392187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6858000" cy="715962"/>
          </a:xfrm>
        </p:spPr>
        <p:txBody>
          <a:bodyPr/>
          <a:lstStyle/>
          <a:p>
            <a:r>
              <a:rPr lang="en-GB" sz="2800" b="1" dirty="0" err="1"/>
              <a:t>Bananen</a:t>
            </a:r>
            <a:r>
              <a:rPr lang="en-GB" sz="2800" b="1" dirty="0"/>
              <a:t> </a:t>
            </a:r>
            <a:r>
              <a:rPr lang="en-GB" sz="2800" b="1" dirty="0" err="1"/>
              <a:t>Pflanzschule</a:t>
            </a:r>
            <a:r>
              <a:rPr lang="en-GB" sz="2800" b="1" dirty="0"/>
              <a:t>/</a:t>
            </a:r>
            <a:r>
              <a:rPr lang="en-GB" sz="2800" b="1" dirty="0" err="1"/>
              <a:t>Aufzucht</a:t>
            </a:r>
            <a:endParaRPr lang="en-US" sz="2800" b="1" dirty="0"/>
          </a:p>
        </p:txBody>
      </p:sp>
      <p:pic>
        <p:nvPicPr>
          <p:cNvPr id="4" name="Picture 4"/>
          <p:cNvPicPr>
            <a:picLocks noChangeAspect="1" noChangeArrowheads="1"/>
          </p:cNvPicPr>
          <p:nvPr/>
        </p:nvPicPr>
        <p:blipFill>
          <a:blip r:embed="rId2" cstate="print"/>
          <a:srcRect/>
          <a:stretch>
            <a:fillRect/>
          </a:stretch>
        </p:blipFill>
        <p:spPr bwMode="auto">
          <a:xfrm>
            <a:off x="4176337" y="3505200"/>
            <a:ext cx="2903939" cy="2667000"/>
          </a:xfrm>
          <a:prstGeom prst="rect">
            <a:avLst/>
          </a:prstGeom>
          <a:noFill/>
          <a:ln w="9525">
            <a:noFill/>
            <a:miter lim="800000"/>
            <a:headEnd/>
            <a:tailEnd/>
          </a:ln>
        </p:spPr>
      </p:pic>
      <p:pic>
        <p:nvPicPr>
          <p:cNvPr id="6" name="Picture 3" descr="D:\Farm Concern Int\clean seed photos\SAM_1245.JPG"/>
          <p:cNvPicPr>
            <a:picLocks noChangeAspect="1" noChangeArrowheads="1"/>
          </p:cNvPicPr>
          <p:nvPr/>
        </p:nvPicPr>
        <p:blipFill>
          <a:blip r:embed="rId3" cstate="print"/>
          <a:srcRect/>
          <a:stretch>
            <a:fillRect/>
          </a:stretch>
        </p:blipFill>
        <p:spPr bwMode="auto">
          <a:xfrm flipH="1">
            <a:off x="1676399" y="736805"/>
            <a:ext cx="5298337" cy="2615995"/>
          </a:xfrm>
          <a:prstGeom prst="rect">
            <a:avLst/>
          </a:prstGeom>
          <a:noFill/>
        </p:spPr>
      </p:pic>
      <p:pic>
        <p:nvPicPr>
          <p:cNvPr id="7" name="Picture 4"/>
          <p:cNvPicPr>
            <a:picLocks noChangeAspect="1" noChangeArrowheads="1"/>
          </p:cNvPicPr>
          <p:nvPr/>
        </p:nvPicPr>
        <p:blipFill>
          <a:blip r:embed="rId4" cstate="print"/>
          <a:srcRect/>
          <a:stretch>
            <a:fillRect/>
          </a:stretch>
        </p:blipFill>
        <p:spPr bwMode="auto">
          <a:xfrm>
            <a:off x="7156478" y="2826875"/>
            <a:ext cx="2015231" cy="1674587"/>
          </a:xfrm>
          <a:prstGeom prst="rect">
            <a:avLst/>
          </a:prstGeom>
          <a:noFill/>
          <a:ln w="9525">
            <a:noFill/>
            <a:miter lim="800000"/>
            <a:headEnd/>
            <a:tailEnd/>
          </a:ln>
          <a:effectLst/>
        </p:spPr>
      </p:pic>
      <p:pic>
        <p:nvPicPr>
          <p:cNvPr id="8" name="Picture 3"/>
          <p:cNvPicPr>
            <a:picLocks noChangeAspect="1" noChangeArrowheads="1"/>
          </p:cNvPicPr>
          <p:nvPr/>
        </p:nvPicPr>
        <p:blipFill>
          <a:blip r:embed="rId5" cstate="print"/>
          <a:srcRect/>
          <a:stretch>
            <a:fillRect/>
          </a:stretch>
        </p:blipFill>
        <p:spPr bwMode="auto">
          <a:xfrm>
            <a:off x="1143001" y="4112615"/>
            <a:ext cx="2971799" cy="2669185"/>
          </a:xfrm>
          <a:prstGeom prst="rect">
            <a:avLst/>
          </a:prstGeom>
          <a:noFill/>
          <a:ln w="9525">
            <a:noFill/>
            <a:miter lim="800000"/>
            <a:headEnd/>
            <a:tailEnd/>
          </a:ln>
          <a:effectLst/>
        </p:spPr>
      </p:pic>
    </p:spTree>
    <p:extLst>
      <p:ext uri="{BB962C8B-B14F-4D97-AF65-F5344CB8AC3E}">
        <p14:creationId xmlns:p14="http://schemas.microsoft.com/office/powerpoint/2010/main" val="987436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4636"/>
            <a:ext cx="5791200" cy="1025236"/>
          </a:xfrm>
        </p:spPr>
        <p:txBody>
          <a:bodyPr/>
          <a:lstStyle/>
          <a:p>
            <a:r>
              <a:rPr lang="en-GB" sz="3500" b="1" dirty="0" err="1"/>
              <a:t>Kaninchen</a:t>
            </a:r>
            <a:r>
              <a:rPr lang="en-GB" sz="3500" b="1" dirty="0"/>
              <a:t>- &amp; </a:t>
            </a:r>
            <a:r>
              <a:rPr lang="en-GB" sz="3500" b="1" dirty="0" err="1"/>
              <a:t>Gänsezucht</a:t>
            </a:r>
            <a:endParaRPr lang="en-US" sz="3500"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838200"/>
            <a:ext cx="5257800" cy="393848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3860800"/>
            <a:ext cx="4495800" cy="2997200"/>
          </a:xfrm>
          <a:prstGeom prst="rect">
            <a:avLst/>
          </a:prstGeom>
        </p:spPr>
      </p:pic>
    </p:spTree>
    <p:extLst>
      <p:ext uri="{BB962C8B-B14F-4D97-AF65-F5344CB8AC3E}">
        <p14:creationId xmlns:p14="http://schemas.microsoft.com/office/powerpoint/2010/main" val="3030807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4636"/>
            <a:ext cx="5867400" cy="685800"/>
          </a:xfrm>
        </p:spPr>
        <p:txBody>
          <a:bodyPr/>
          <a:lstStyle/>
          <a:p>
            <a:r>
              <a:rPr lang="en-GB" sz="2800" b="1" dirty="0" err="1"/>
              <a:t>Imkerei</a:t>
            </a:r>
            <a:r>
              <a:rPr lang="en-GB" sz="2800" b="1" dirty="0"/>
              <a:t> &amp; </a:t>
            </a:r>
            <a:r>
              <a:rPr lang="en-GB" sz="2800" b="1" dirty="0" err="1"/>
              <a:t>Kakaoproduktion</a:t>
            </a:r>
            <a:endParaRPr lang="en-US" sz="28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05873"/>
            <a:ext cx="5564613" cy="239452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5085" y="3148889"/>
            <a:ext cx="2948915" cy="369294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600" y="3155816"/>
            <a:ext cx="3122187" cy="3686020"/>
          </a:xfrm>
          <a:prstGeom prst="rect">
            <a:avLst/>
          </a:prstGeom>
        </p:spPr>
      </p:pic>
    </p:spTree>
    <p:extLst>
      <p:ext uri="{BB962C8B-B14F-4D97-AF65-F5344CB8AC3E}">
        <p14:creationId xmlns:p14="http://schemas.microsoft.com/office/powerpoint/2010/main" val="3491600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4636"/>
            <a:ext cx="5715000" cy="685800"/>
          </a:xfrm>
        </p:spPr>
        <p:txBody>
          <a:bodyPr/>
          <a:lstStyle/>
          <a:p>
            <a:r>
              <a:rPr lang="en-GB" sz="2800" b="1" dirty="0" err="1"/>
              <a:t>Gewächshaus</a:t>
            </a:r>
            <a:r>
              <a:rPr lang="en-GB" sz="2800" b="1" dirty="0"/>
              <a:t>-Management</a:t>
            </a:r>
            <a:endParaRPr lang="en-US" sz="2800" b="1"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27778"/>
          <a:stretch/>
        </p:blipFill>
        <p:spPr>
          <a:xfrm rot="5400000">
            <a:off x="1296811" y="763411"/>
            <a:ext cx="4035778" cy="4191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4550" y="3520262"/>
            <a:ext cx="6709450" cy="3261538"/>
          </a:xfrm>
          <a:prstGeom prst="rect">
            <a:avLst/>
          </a:prstGeom>
        </p:spPr>
      </p:pic>
    </p:spTree>
    <p:extLst>
      <p:ext uri="{BB962C8B-B14F-4D97-AF65-F5344CB8AC3E}">
        <p14:creationId xmlns:p14="http://schemas.microsoft.com/office/powerpoint/2010/main" val="1138144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Text Box 6"/>
          <p:cNvSpPr txBox="1">
            <a:spLocks noChangeArrowheads="1"/>
          </p:cNvSpPr>
          <p:nvPr/>
        </p:nvSpPr>
        <p:spPr bwMode="auto">
          <a:xfrm rot="-3656534">
            <a:off x="1548607" y="1826419"/>
            <a:ext cx="1855787" cy="276225"/>
          </a:xfrm>
          <a:prstGeom prst="rect">
            <a:avLst/>
          </a:prstGeom>
          <a:noFill/>
          <a:ln w="9525">
            <a:noFill/>
            <a:miter lim="800000"/>
            <a:headEnd/>
            <a:tailEnd/>
          </a:ln>
        </p:spPr>
        <p:txBody>
          <a:bodyPr>
            <a:spAutoFit/>
          </a:bodyPr>
          <a:lstStyle/>
          <a:p>
            <a:pPr algn="ctr">
              <a:spcBef>
                <a:spcPct val="50000"/>
              </a:spcBef>
            </a:pPr>
            <a:r>
              <a:rPr lang="en-US" sz="1200">
                <a:ea typeface="MS PGothic" pitchFamily="34" charset="-128"/>
              </a:rPr>
              <a:t>215 Km</a:t>
            </a:r>
          </a:p>
        </p:txBody>
      </p:sp>
      <p:sp>
        <p:nvSpPr>
          <p:cNvPr id="11272" name="Text Box 14"/>
          <p:cNvSpPr txBox="1">
            <a:spLocks noChangeArrowheads="1"/>
          </p:cNvSpPr>
          <p:nvPr/>
        </p:nvSpPr>
        <p:spPr bwMode="auto">
          <a:xfrm>
            <a:off x="4800600" y="3581400"/>
            <a:ext cx="762000" cy="274638"/>
          </a:xfrm>
          <a:prstGeom prst="rect">
            <a:avLst/>
          </a:prstGeom>
          <a:noFill/>
          <a:ln w="9525">
            <a:noFill/>
            <a:miter lim="800000"/>
            <a:headEnd/>
            <a:tailEnd/>
          </a:ln>
        </p:spPr>
        <p:txBody>
          <a:bodyPr>
            <a:spAutoFit/>
          </a:bodyPr>
          <a:lstStyle/>
          <a:p>
            <a:pPr>
              <a:spcBef>
                <a:spcPct val="50000"/>
              </a:spcBef>
            </a:pPr>
            <a:r>
              <a:rPr lang="en-US" sz="1200">
                <a:ea typeface="MS PGothic" pitchFamily="34" charset="-128"/>
              </a:rPr>
              <a:t>200 Km</a:t>
            </a:r>
          </a:p>
        </p:txBody>
      </p:sp>
      <p:sp>
        <p:nvSpPr>
          <p:cNvPr id="11273" name="Text Box 15"/>
          <p:cNvSpPr txBox="1">
            <a:spLocks noChangeArrowheads="1"/>
          </p:cNvSpPr>
          <p:nvPr/>
        </p:nvSpPr>
        <p:spPr bwMode="auto">
          <a:xfrm rot="1516211">
            <a:off x="3386138" y="4364038"/>
            <a:ext cx="1958975" cy="277812"/>
          </a:xfrm>
          <a:prstGeom prst="rect">
            <a:avLst/>
          </a:prstGeom>
          <a:noFill/>
          <a:ln w="9525">
            <a:noFill/>
            <a:miter lim="800000"/>
            <a:headEnd/>
            <a:tailEnd/>
          </a:ln>
        </p:spPr>
        <p:txBody>
          <a:bodyPr>
            <a:spAutoFit/>
          </a:bodyPr>
          <a:lstStyle/>
          <a:p>
            <a:pPr algn="ctr">
              <a:spcBef>
                <a:spcPct val="50000"/>
              </a:spcBef>
            </a:pPr>
            <a:r>
              <a:rPr lang="en-US" sz="1200">
                <a:ea typeface="MS PGothic" pitchFamily="34" charset="-128"/>
              </a:rPr>
              <a:t>150 Km</a:t>
            </a:r>
          </a:p>
        </p:txBody>
      </p:sp>
      <p:sp>
        <p:nvSpPr>
          <p:cNvPr id="11282" name="AutoShape 122"/>
          <p:cNvSpPr>
            <a:spLocks/>
          </p:cNvSpPr>
          <p:nvPr/>
        </p:nvSpPr>
        <p:spPr bwMode="auto">
          <a:xfrm>
            <a:off x="1600200" y="609600"/>
            <a:ext cx="76200" cy="1905000"/>
          </a:xfrm>
          <a:prstGeom prst="leftBrace">
            <a:avLst>
              <a:gd name="adj1" fmla="val 208333"/>
              <a:gd name="adj2" fmla="val 50000"/>
            </a:avLst>
          </a:prstGeom>
          <a:noFill/>
          <a:ln w="9525">
            <a:solidFill>
              <a:schemeClr val="tx1"/>
            </a:solidFill>
            <a:round/>
            <a:headEnd/>
            <a:tailEnd/>
          </a:ln>
        </p:spPr>
        <p:txBody>
          <a:bodyPr wrap="none" anchor="ctr"/>
          <a:lstStyle/>
          <a:p>
            <a:endParaRPr lang="en-US">
              <a:latin typeface="Calisto MT" pitchFamily="18" charset="0"/>
              <a:ea typeface="MS PGothic" pitchFamily="34" charset="-128"/>
            </a:endParaRPr>
          </a:p>
        </p:txBody>
      </p:sp>
      <p:sp>
        <p:nvSpPr>
          <p:cNvPr id="11283" name="AutoShape 123"/>
          <p:cNvSpPr>
            <a:spLocks/>
          </p:cNvSpPr>
          <p:nvPr/>
        </p:nvSpPr>
        <p:spPr bwMode="auto">
          <a:xfrm>
            <a:off x="4953000" y="685800"/>
            <a:ext cx="76200" cy="1600200"/>
          </a:xfrm>
          <a:prstGeom prst="rightBrace">
            <a:avLst>
              <a:gd name="adj1" fmla="val 175000"/>
              <a:gd name="adj2" fmla="val 50000"/>
            </a:avLst>
          </a:prstGeom>
          <a:noFill/>
          <a:ln w="9525">
            <a:solidFill>
              <a:schemeClr val="tx1"/>
            </a:solidFill>
            <a:round/>
            <a:headEnd/>
            <a:tailEnd/>
          </a:ln>
        </p:spPr>
        <p:txBody>
          <a:bodyPr wrap="none" anchor="ctr"/>
          <a:lstStyle/>
          <a:p>
            <a:endParaRPr lang="en-US">
              <a:latin typeface="Calisto MT" pitchFamily="18" charset="0"/>
              <a:ea typeface="MS PGothic" pitchFamily="34" charset="-128"/>
            </a:endParaRPr>
          </a:p>
        </p:txBody>
      </p:sp>
      <p:sp>
        <p:nvSpPr>
          <p:cNvPr id="11284" name="AutoShape 124"/>
          <p:cNvSpPr>
            <a:spLocks/>
          </p:cNvSpPr>
          <p:nvPr/>
        </p:nvSpPr>
        <p:spPr bwMode="auto">
          <a:xfrm>
            <a:off x="5410200" y="1676400"/>
            <a:ext cx="76200" cy="1905000"/>
          </a:xfrm>
          <a:prstGeom prst="leftBrace">
            <a:avLst>
              <a:gd name="adj1" fmla="val 208333"/>
              <a:gd name="adj2" fmla="val 50000"/>
            </a:avLst>
          </a:prstGeom>
          <a:noFill/>
          <a:ln w="9525">
            <a:solidFill>
              <a:schemeClr val="tx1"/>
            </a:solidFill>
            <a:round/>
            <a:headEnd/>
            <a:tailEnd/>
          </a:ln>
        </p:spPr>
        <p:txBody>
          <a:bodyPr wrap="none" anchor="ctr"/>
          <a:lstStyle/>
          <a:p>
            <a:endParaRPr lang="en-US">
              <a:latin typeface="Calisto MT" pitchFamily="18" charset="0"/>
              <a:ea typeface="MS PGothic" pitchFamily="34" charset="-128"/>
            </a:endParaRPr>
          </a:p>
        </p:txBody>
      </p:sp>
      <p:sp>
        <p:nvSpPr>
          <p:cNvPr id="11285" name="AutoShape 125"/>
          <p:cNvSpPr>
            <a:spLocks/>
          </p:cNvSpPr>
          <p:nvPr/>
        </p:nvSpPr>
        <p:spPr bwMode="auto">
          <a:xfrm>
            <a:off x="8763000" y="1752600"/>
            <a:ext cx="76200" cy="1600200"/>
          </a:xfrm>
          <a:prstGeom prst="rightBrace">
            <a:avLst>
              <a:gd name="adj1" fmla="val 175000"/>
              <a:gd name="adj2" fmla="val 50000"/>
            </a:avLst>
          </a:prstGeom>
          <a:noFill/>
          <a:ln w="9525">
            <a:solidFill>
              <a:schemeClr val="tx1"/>
            </a:solidFill>
            <a:round/>
            <a:headEnd/>
            <a:tailEnd/>
          </a:ln>
        </p:spPr>
        <p:txBody>
          <a:bodyPr wrap="none" anchor="ctr"/>
          <a:lstStyle/>
          <a:p>
            <a:endParaRPr lang="en-US">
              <a:latin typeface="Calisto MT" pitchFamily="18" charset="0"/>
              <a:ea typeface="MS PGothic" pitchFamily="34" charset="-128"/>
            </a:endParaRPr>
          </a:p>
        </p:txBody>
      </p:sp>
      <p:sp>
        <p:nvSpPr>
          <p:cNvPr id="180" name="Title 5"/>
          <p:cNvSpPr txBox="1">
            <a:spLocks/>
          </p:cNvSpPr>
          <p:nvPr/>
        </p:nvSpPr>
        <p:spPr>
          <a:xfrm>
            <a:off x="1066800" y="0"/>
            <a:ext cx="6705600" cy="1143000"/>
          </a:xfrm>
          <a:prstGeom prst="rect">
            <a:avLst/>
          </a:prstGeom>
          <a:solidFill>
            <a:srgbClr val="008000"/>
          </a:solidFill>
        </p:spPr>
        <p:txBody>
          <a:bodyPr/>
          <a:lstStyle>
            <a:lvl1pPr algn="ctr" rtl="0" eaLnBrk="1" fontAlgn="base" hangingPunct="1">
              <a:spcBef>
                <a:spcPct val="0"/>
              </a:spcBef>
              <a:spcAft>
                <a:spcPct val="0"/>
              </a:spcAft>
              <a:defRPr sz="4400" kern="1200">
                <a:solidFill>
                  <a:schemeClr val="bg1"/>
                </a:solidFill>
                <a:latin typeface="Univers" pitchFamily="34" charset="0"/>
                <a:ea typeface="+mj-ea"/>
                <a:cs typeface="+mj-cs"/>
              </a:defRPr>
            </a:lvl1pPr>
            <a:lvl2pPr algn="ctr" rtl="0" eaLnBrk="1" fontAlgn="base" hangingPunct="1">
              <a:spcBef>
                <a:spcPct val="0"/>
              </a:spcBef>
              <a:spcAft>
                <a:spcPct val="0"/>
              </a:spcAft>
              <a:defRPr sz="4400">
                <a:solidFill>
                  <a:schemeClr val="bg1"/>
                </a:solidFill>
                <a:latin typeface="Franklin Gothic Book" pitchFamily="34" charset="0"/>
              </a:defRPr>
            </a:lvl2pPr>
            <a:lvl3pPr algn="ctr" rtl="0" eaLnBrk="1" fontAlgn="base" hangingPunct="1">
              <a:spcBef>
                <a:spcPct val="0"/>
              </a:spcBef>
              <a:spcAft>
                <a:spcPct val="0"/>
              </a:spcAft>
              <a:defRPr sz="4400">
                <a:solidFill>
                  <a:schemeClr val="bg1"/>
                </a:solidFill>
                <a:latin typeface="Franklin Gothic Book" pitchFamily="34" charset="0"/>
              </a:defRPr>
            </a:lvl3pPr>
            <a:lvl4pPr algn="ctr" rtl="0" eaLnBrk="1" fontAlgn="base" hangingPunct="1">
              <a:spcBef>
                <a:spcPct val="0"/>
              </a:spcBef>
              <a:spcAft>
                <a:spcPct val="0"/>
              </a:spcAft>
              <a:defRPr sz="4400">
                <a:solidFill>
                  <a:schemeClr val="bg1"/>
                </a:solidFill>
                <a:latin typeface="Franklin Gothic Book" pitchFamily="34" charset="0"/>
              </a:defRPr>
            </a:lvl4pPr>
            <a:lvl5pPr algn="ctr" rtl="0" eaLnBrk="1" fontAlgn="base" hangingPunct="1">
              <a:spcBef>
                <a:spcPct val="0"/>
              </a:spcBef>
              <a:spcAft>
                <a:spcPct val="0"/>
              </a:spcAft>
              <a:defRPr sz="4400">
                <a:solidFill>
                  <a:schemeClr val="bg1"/>
                </a:solidFill>
                <a:latin typeface="Franklin Gothic Book" pitchFamily="34" charset="0"/>
              </a:defRPr>
            </a:lvl5pPr>
            <a:lvl6pPr marL="457200" algn="ctr" rtl="0" eaLnBrk="1" fontAlgn="base" hangingPunct="1">
              <a:spcBef>
                <a:spcPct val="0"/>
              </a:spcBef>
              <a:spcAft>
                <a:spcPct val="0"/>
              </a:spcAft>
              <a:defRPr sz="4400">
                <a:solidFill>
                  <a:schemeClr val="bg1"/>
                </a:solidFill>
                <a:latin typeface="Franklin Gothic Book" pitchFamily="34" charset="0"/>
              </a:defRPr>
            </a:lvl6pPr>
            <a:lvl7pPr marL="914400" algn="ctr" rtl="0" eaLnBrk="1" fontAlgn="base" hangingPunct="1">
              <a:spcBef>
                <a:spcPct val="0"/>
              </a:spcBef>
              <a:spcAft>
                <a:spcPct val="0"/>
              </a:spcAft>
              <a:defRPr sz="4400">
                <a:solidFill>
                  <a:schemeClr val="bg1"/>
                </a:solidFill>
                <a:latin typeface="Franklin Gothic Book" pitchFamily="34" charset="0"/>
              </a:defRPr>
            </a:lvl7pPr>
            <a:lvl8pPr marL="1371600" algn="ctr" rtl="0" eaLnBrk="1" fontAlgn="base" hangingPunct="1">
              <a:spcBef>
                <a:spcPct val="0"/>
              </a:spcBef>
              <a:spcAft>
                <a:spcPct val="0"/>
              </a:spcAft>
              <a:defRPr sz="4400">
                <a:solidFill>
                  <a:schemeClr val="bg1"/>
                </a:solidFill>
                <a:latin typeface="Franklin Gothic Book" pitchFamily="34" charset="0"/>
              </a:defRPr>
            </a:lvl8pPr>
            <a:lvl9pPr marL="1828800" algn="ctr" rtl="0" eaLnBrk="1" fontAlgn="base" hangingPunct="1">
              <a:spcBef>
                <a:spcPct val="0"/>
              </a:spcBef>
              <a:spcAft>
                <a:spcPct val="0"/>
              </a:spcAft>
              <a:defRPr sz="4400">
                <a:solidFill>
                  <a:schemeClr val="bg1"/>
                </a:solidFill>
                <a:latin typeface="Franklin Gothic Book" pitchFamily="34" charset="0"/>
              </a:defRPr>
            </a:lvl9pPr>
          </a:lstStyle>
          <a:p>
            <a:r>
              <a:rPr lang="en-GB" sz="3600" b="1" dirty="0" err="1">
                <a:solidFill>
                  <a:schemeClr val="tx1"/>
                </a:solidFill>
                <a:latin typeface="Candara" panose="020E0502030303020204" pitchFamily="34" charset="0"/>
              </a:rPr>
              <a:t>Bildungs</a:t>
            </a:r>
            <a:r>
              <a:rPr lang="en-GB" sz="3600" b="1" dirty="0">
                <a:solidFill>
                  <a:schemeClr val="tx1"/>
                </a:solidFill>
                <a:latin typeface="Candara" panose="020E0502030303020204" pitchFamily="34" charset="0"/>
              </a:rPr>
              <a:t>- und </a:t>
            </a:r>
            <a:r>
              <a:rPr lang="en-GB" sz="3600" b="1" dirty="0" err="1">
                <a:solidFill>
                  <a:schemeClr val="tx1"/>
                </a:solidFill>
                <a:latin typeface="Candara" panose="020E0502030303020204" pitchFamily="34" charset="0"/>
              </a:rPr>
              <a:t>Agrotourismus-Dienstleistungen</a:t>
            </a:r>
            <a:endParaRPr lang="sw-KE" sz="3600" b="1" dirty="0">
              <a:solidFill>
                <a:schemeClr val="tx1"/>
              </a:solidFill>
              <a:latin typeface="Candara" panose="020E0502030303020204" pitchFamily="34" charset="0"/>
            </a:endParaRPr>
          </a:p>
        </p:txBody>
      </p:sp>
      <p:sp>
        <p:nvSpPr>
          <p:cNvPr id="181" name="Content Placeholder 3"/>
          <p:cNvSpPr txBox="1">
            <a:spLocks/>
          </p:cNvSpPr>
          <p:nvPr/>
        </p:nvSpPr>
        <p:spPr>
          <a:xfrm>
            <a:off x="1029855" y="1295400"/>
            <a:ext cx="5334000" cy="5240510"/>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bg1"/>
                </a:solidFill>
                <a:latin typeface="Univers" pitchFamily="34" charset="0"/>
                <a:ea typeface="+mn-ea"/>
                <a:cs typeface="+mn-cs"/>
              </a:defRPr>
            </a:lvl1pPr>
            <a:lvl2pPr marL="742950" indent="-285750" algn="l" rtl="0" eaLnBrk="1" fontAlgn="base" hangingPunct="1">
              <a:spcBef>
                <a:spcPct val="20000"/>
              </a:spcBef>
              <a:spcAft>
                <a:spcPct val="0"/>
              </a:spcAft>
              <a:buFont typeface="Wingdings" pitchFamily="2" charset="2"/>
              <a:buChar char="v"/>
              <a:defRPr sz="2800" b="1" kern="1200">
                <a:solidFill>
                  <a:schemeClr val="bg1"/>
                </a:solidFill>
                <a:latin typeface="Univers" pitchFamily="34" charset="0"/>
                <a:ea typeface="+mn-ea"/>
                <a:cs typeface="+mn-cs"/>
              </a:defRPr>
            </a:lvl2pPr>
            <a:lvl3pPr marL="1143000" indent="-228600" algn="l" rtl="0" eaLnBrk="1" fontAlgn="base" hangingPunct="1">
              <a:spcBef>
                <a:spcPct val="20000"/>
              </a:spcBef>
              <a:spcAft>
                <a:spcPct val="0"/>
              </a:spcAft>
              <a:buFont typeface="Arial" charset="0"/>
              <a:buChar char="•"/>
              <a:defRPr sz="2400" b="1" kern="1200">
                <a:solidFill>
                  <a:schemeClr val="bg1"/>
                </a:solidFill>
                <a:latin typeface="Univers"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bg1"/>
                </a:solidFill>
                <a:latin typeface="Univers" pitchFamily="34" charset="0"/>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bg1"/>
                </a:solidFill>
                <a:latin typeface="Univer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Wingdings" panose="05000000000000000000" pitchFamily="2" charset="2"/>
              <a:buChar char="§"/>
            </a:pPr>
            <a:r>
              <a:rPr lang="en-GB" sz="2000" dirty="0" err="1">
                <a:latin typeface="Candara" panose="020E0502030303020204" pitchFamily="34" charset="0"/>
              </a:rPr>
              <a:t>Solarbetriebenes</a:t>
            </a:r>
            <a:r>
              <a:rPr lang="en-GB" sz="2000" dirty="0">
                <a:latin typeface="Candara" panose="020E0502030303020204" pitchFamily="34" charset="0"/>
              </a:rPr>
              <a:t> </a:t>
            </a:r>
            <a:r>
              <a:rPr lang="en-GB" sz="2000" dirty="0" err="1">
                <a:latin typeface="Candara" panose="020E0502030303020204" pitchFamily="34" charset="0"/>
              </a:rPr>
              <a:t>Bewässerungssystem</a:t>
            </a:r>
            <a:endParaRPr lang="en-GB" sz="2000" dirty="0">
              <a:latin typeface="Candara" panose="020E0502030303020204" pitchFamily="34" charset="0"/>
            </a:endParaRPr>
          </a:p>
          <a:p>
            <a:pPr algn="just">
              <a:buFont typeface="Wingdings" panose="05000000000000000000" pitchFamily="2" charset="2"/>
              <a:buChar char="§"/>
            </a:pPr>
            <a:r>
              <a:rPr lang="en-GB" sz="2000" dirty="0" err="1">
                <a:latin typeface="Candara" panose="020E0502030303020204" pitchFamily="34" charset="0"/>
              </a:rPr>
              <a:t>Biogasanlage</a:t>
            </a:r>
            <a:endParaRPr lang="en-GB" sz="2000" dirty="0">
              <a:latin typeface="Candara" panose="020E0502030303020204" pitchFamily="34" charset="0"/>
            </a:endParaRPr>
          </a:p>
          <a:p>
            <a:pPr algn="just">
              <a:buFont typeface="Wingdings" panose="05000000000000000000" pitchFamily="2" charset="2"/>
              <a:buChar char="§"/>
            </a:pPr>
            <a:r>
              <a:rPr lang="en-GB" sz="2000" dirty="0" err="1">
                <a:latin typeface="Candara" panose="020E0502030303020204" pitchFamily="34" charset="0"/>
              </a:rPr>
              <a:t>Pilzproduktion</a:t>
            </a:r>
            <a:r>
              <a:rPr lang="en-GB" sz="2000" dirty="0">
                <a:latin typeface="Candara" panose="020E0502030303020204" pitchFamily="34" charset="0"/>
              </a:rPr>
              <a:t> und -</a:t>
            </a:r>
            <a:r>
              <a:rPr lang="en-GB" sz="2000" dirty="0" err="1">
                <a:latin typeface="Candara" panose="020E0502030303020204" pitchFamily="34" charset="0"/>
              </a:rPr>
              <a:t>verarbeitung</a:t>
            </a:r>
            <a:endParaRPr lang="en-GB" sz="2000" dirty="0">
              <a:latin typeface="Candara" panose="020E0502030303020204" pitchFamily="34" charset="0"/>
            </a:endParaRPr>
          </a:p>
          <a:p>
            <a:pPr algn="just">
              <a:buFont typeface="Wingdings" panose="05000000000000000000" pitchFamily="2" charset="2"/>
              <a:buChar char="§"/>
            </a:pPr>
            <a:r>
              <a:rPr lang="en-GB" sz="2000" dirty="0" err="1">
                <a:latin typeface="Candara" panose="020E0502030303020204" pitchFamily="34" charset="0"/>
              </a:rPr>
              <a:t>Makroausbreitung</a:t>
            </a:r>
            <a:r>
              <a:rPr lang="en-GB" sz="2000" dirty="0">
                <a:latin typeface="Candara" panose="020E0502030303020204" pitchFamily="34" charset="0"/>
              </a:rPr>
              <a:t> (</a:t>
            </a:r>
            <a:r>
              <a:rPr lang="en-GB" sz="2000" dirty="0" err="1">
                <a:latin typeface="Candara" panose="020E0502030303020204" pitchFamily="34" charset="0"/>
              </a:rPr>
              <a:t>Bananenpflanzschule</a:t>
            </a:r>
            <a:r>
              <a:rPr lang="en-GB" sz="2000" dirty="0">
                <a:latin typeface="Candara" panose="020E0502030303020204" pitchFamily="34" charset="0"/>
              </a:rPr>
              <a:t>)</a:t>
            </a:r>
          </a:p>
          <a:p>
            <a:pPr algn="just">
              <a:buFont typeface="Wingdings" panose="05000000000000000000" pitchFamily="2" charset="2"/>
              <a:buChar char="§"/>
            </a:pPr>
            <a:r>
              <a:rPr lang="en-GB" sz="2000" dirty="0" err="1">
                <a:latin typeface="Candara" panose="020E0502030303020204" pitchFamily="34" charset="0"/>
              </a:rPr>
              <a:t>Bienenhaus</a:t>
            </a:r>
            <a:endParaRPr lang="en-GB" sz="2000" dirty="0">
              <a:latin typeface="Candara" panose="020E0502030303020204" pitchFamily="34" charset="0"/>
            </a:endParaRPr>
          </a:p>
          <a:p>
            <a:pPr algn="just">
              <a:buFont typeface="Wingdings" panose="05000000000000000000" pitchFamily="2" charset="2"/>
              <a:buChar char="§"/>
            </a:pPr>
            <a:r>
              <a:rPr lang="en-GB" sz="2000" dirty="0" err="1">
                <a:latin typeface="Candara" panose="020E0502030303020204" pitchFamily="34" charset="0"/>
              </a:rPr>
              <a:t>Schweinezucht</a:t>
            </a:r>
            <a:r>
              <a:rPr lang="en-GB" sz="2000" dirty="0">
                <a:latin typeface="Candara" panose="020E0502030303020204" pitchFamily="34" charset="0"/>
              </a:rPr>
              <a:t> &amp; </a:t>
            </a:r>
            <a:r>
              <a:rPr lang="en-GB" sz="2000" dirty="0" err="1">
                <a:latin typeface="Candara" panose="020E0502030303020204" pitchFamily="34" charset="0"/>
              </a:rPr>
              <a:t>Gänsehaltung</a:t>
            </a:r>
            <a:endParaRPr lang="en-GB" sz="2000" dirty="0">
              <a:latin typeface="Candara" panose="020E0502030303020204" pitchFamily="34" charset="0"/>
            </a:endParaRPr>
          </a:p>
          <a:p>
            <a:pPr algn="just">
              <a:buFont typeface="Wingdings" panose="05000000000000000000" pitchFamily="2" charset="2"/>
              <a:buChar char="§"/>
            </a:pPr>
            <a:r>
              <a:rPr lang="en-GB" sz="2000" dirty="0" err="1">
                <a:latin typeface="Candara" panose="020E0502030303020204" pitchFamily="34" charset="0"/>
              </a:rPr>
              <a:t>Gewächshaus</a:t>
            </a:r>
            <a:r>
              <a:rPr lang="en-GB" sz="2000" dirty="0">
                <a:latin typeface="Candara" panose="020E0502030303020204" pitchFamily="34" charset="0"/>
              </a:rPr>
              <a:t>-Management</a:t>
            </a:r>
          </a:p>
          <a:p>
            <a:pPr algn="just">
              <a:buFont typeface="Wingdings" panose="05000000000000000000" pitchFamily="2" charset="2"/>
              <a:buChar char="§"/>
            </a:pPr>
            <a:r>
              <a:rPr lang="en-GB" sz="2000" dirty="0">
                <a:latin typeface="Candara" panose="020E0502030303020204" pitchFamily="34" charset="0"/>
              </a:rPr>
              <a:t>DIY </a:t>
            </a:r>
            <a:r>
              <a:rPr lang="en-GB" sz="2000" dirty="0" err="1">
                <a:latin typeface="Candara" panose="020E0502030303020204" pitchFamily="34" charset="0"/>
              </a:rPr>
              <a:t>Hydroponik</a:t>
            </a:r>
            <a:r>
              <a:rPr lang="en-GB" sz="2000" dirty="0">
                <a:latin typeface="Candara" panose="020E0502030303020204" pitchFamily="34" charset="0"/>
              </a:rPr>
              <a:t> </a:t>
            </a:r>
            <a:r>
              <a:rPr lang="en-GB" sz="2000" dirty="0" err="1">
                <a:latin typeface="Candara" panose="020E0502030303020204" pitchFamily="34" charset="0"/>
              </a:rPr>
              <a:t>Futtersystem</a:t>
            </a:r>
            <a:endParaRPr lang="en-GB" sz="2000" dirty="0">
              <a:latin typeface="Candara" panose="020E0502030303020204" pitchFamily="34" charset="0"/>
            </a:endParaRPr>
          </a:p>
          <a:p>
            <a:pPr>
              <a:buFont typeface="Wingdings" panose="05000000000000000000" pitchFamily="2" charset="2"/>
              <a:buChar char="§"/>
            </a:pPr>
            <a:r>
              <a:rPr lang="en-GB" sz="2000" dirty="0" err="1">
                <a:latin typeface="Candara" panose="020E0502030303020204" pitchFamily="34" charset="0"/>
              </a:rPr>
              <a:t>Fischzucht</a:t>
            </a:r>
            <a:r>
              <a:rPr lang="en-GB" sz="2000" dirty="0">
                <a:latin typeface="Candara" panose="020E0502030303020204" pitchFamily="34" charset="0"/>
              </a:rPr>
              <a:t>, -management, </a:t>
            </a:r>
            <a:r>
              <a:rPr lang="en-GB" sz="2000" dirty="0" err="1">
                <a:latin typeface="Candara" panose="020E0502030303020204" pitchFamily="34" charset="0"/>
              </a:rPr>
              <a:t>Teiche</a:t>
            </a:r>
            <a:r>
              <a:rPr lang="en-GB" sz="2000" dirty="0">
                <a:latin typeface="Candara" panose="020E0502030303020204" pitchFamily="34" charset="0"/>
              </a:rPr>
              <a:t> und </a:t>
            </a:r>
            <a:r>
              <a:rPr lang="en-GB" sz="2000" dirty="0" err="1">
                <a:latin typeface="Candara" panose="020E0502030303020204" pitchFamily="34" charset="0"/>
              </a:rPr>
              <a:t>Brüterei</a:t>
            </a:r>
            <a:endParaRPr lang="en-GB" sz="2000" dirty="0">
              <a:latin typeface="Candara" panose="020E0502030303020204" pitchFamily="34" charset="0"/>
            </a:endParaRPr>
          </a:p>
          <a:p>
            <a:pPr algn="just">
              <a:buFont typeface="Wingdings" panose="05000000000000000000" pitchFamily="2" charset="2"/>
              <a:buChar char="§"/>
            </a:pPr>
            <a:r>
              <a:rPr lang="en-GB" sz="2000" dirty="0" err="1">
                <a:latin typeface="Candara" panose="020E0502030303020204" pitchFamily="34" charset="0"/>
              </a:rPr>
              <a:t>Kakao-Produktion</a:t>
            </a:r>
            <a:endParaRPr lang="en-GB" sz="2000" dirty="0">
              <a:latin typeface="Candara" panose="020E0502030303020204" pitchFamily="34" charset="0"/>
            </a:endParaRPr>
          </a:p>
          <a:p>
            <a:pPr algn="just">
              <a:buFont typeface="Wingdings" panose="05000000000000000000" pitchFamily="2" charset="2"/>
              <a:buChar char="§"/>
            </a:pPr>
            <a:r>
              <a:rPr lang="en-GB" sz="2000" dirty="0" err="1">
                <a:latin typeface="Candara" panose="020E0502030303020204" pitchFamily="34" charset="0"/>
              </a:rPr>
              <a:t>Kaninchenzucht</a:t>
            </a:r>
            <a:endParaRPr lang="en-GB" sz="2000" dirty="0">
              <a:latin typeface="Candara" panose="020E0502030303020204" pitchFamily="34" charset="0"/>
            </a:endParaRPr>
          </a:p>
          <a:p>
            <a:pPr algn="just">
              <a:buFont typeface="Wingdings" panose="05000000000000000000" pitchFamily="2" charset="2"/>
              <a:buChar char="§"/>
            </a:pPr>
            <a:r>
              <a:rPr lang="en-GB" sz="2000" dirty="0" err="1">
                <a:latin typeface="Candara" panose="020E0502030303020204" pitchFamily="34" charset="0"/>
              </a:rPr>
              <a:t>Gartenbau</a:t>
            </a:r>
            <a:endParaRPr lang="en-GB" sz="2000" dirty="0">
              <a:latin typeface="Candara" panose="020E0502030303020204" pitchFamily="34" charset="0"/>
            </a:endParaRPr>
          </a:p>
          <a:p>
            <a:pPr algn="just">
              <a:buFont typeface="Wingdings" panose="05000000000000000000" pitchFamily="2" charset="2"/>
              <a:buChar char="§"/>
            </a:pPr>
            <a:r>
              <a:rPr lang="en-GB" sz="2000" dirty="0" err="1">
                <a:latin typeface="Candara" panose="020E0502030303020204" pitchFamily="34" charset="0"/>
              </a:rPr>
              <a:t>Gemüsegärten</a:t>
            </a:r>
            <a:endParaRPr lang="en-GB" sz="2000" dirty="0">
              <a:latin typeface="Candara" panose="020E0502030303020204" pitchFamily="34" charset="0"/>
            </a:endParaRPr>
          </a:p>
          <a:p>
            <a:pPr algn="just">
              <a:buFont typeface="Wingdings" panose="05000000000000000000" pitchFamily="2" charset="2"/>
              <a:buChar char="§"/>
            </a:pPr>
            <a:r>
              <a:rPr lang="en-GB" sz="2000" dirty="0" err="1">
                <a:latin typeface="Candara" panose="020E0502030303020204" pitchFamily="34" charset="0"/>
              </a:rPr>
              <a:t>Geflügel</a:t>
            </a:r>
            <a:r>
              <a:rPr lang="en-GB" sz="2000" dirty="0">
                <a:latin typeface="Candara" panose="020E0502030303020204" pitchFamily="34" charset="0"/>
              </a:rPr>
              <a:t> (</a:t>
            </a:r>
            <a:r>
              <a:rPr lang="en-GB" sz="2000" dirty="0" err="1">
                <a:latin typeface="Candara" panose="020E0502030303020204" pitchFamily="34" charset="0"/>
              </a:rPr>
              <a:t>Enten</a:t>
            </a:r>
            <a:r>
              <a:rPr lang="en-GB" sz="2000" dirty="0">
                <a:latin typeface="Candara" panose="020E0502030303020204" pitchFamily="34" charset="0"/>
              </a:rPr>
              <a:t> und </a:t>
            </a:r>
            <a:r>
              <a:rPr lang="en-GB" sz="2000" dirty="0" err="1">
                <a:latin typeface="Candara" panose="020E0502030303020204" pitchFamily="34" charset="0"/>
              </a:rPr>
              <a:t>Entenküken</a:t>
            </a:r>
            <a:r>
              <a:rPr lang="en-GB" sz="2000" dirty="0">
                <a:latin typeface="Candara" panose="020E0502030303020204" pitchFamily="34" charset="0"/>
              </a:rPr>
              <a:t>)</a:t>
            </a:r>
          </a:p>
          <a:p>
            <a:pPr algn="just">
              <a:buFont typeface="Wingdings" panose="05000000000000000000" pitchFamily="2" charset="2"/>
              <a:buChar char="§"/>
            </a:pPr>
            <a:endParaRPr lang="en-GB" sz="2000" dirty="0">
              <a:latin typeface="Candara" panose="020E0502030303020204" pitchFamily="34" charset="0"/>
            </a:endParaRPr>
          </a:p>
          <a:p>
            <a:pPr algn="just">
              <a:buFont typeface="Wingdings" panose="05000000000000000000" pitchFamily="2" charset="2"/>
              <a:buChar char="§"/>
            </a:pPr>
            <a:endParaRPr lang="en-GB" sz="2000" dirty="0">
              <a:latin typeface="Candara" panose="020E0502030303020204" pitchFamily="34" charset="0"/>
            </a:endParaRPr>
          </a:p>
          <a:p>
            <a:pPr algn="just">
              <a:buFont typeface="Wingdings" panose="05000000000000000000" pitchFamily="2" charset="2"/>
              <a:buChar char="§"/>
            </a:pPr>
            <a:endParaRPr lang="sw-KE" sz="2000" dirty="0">
              <a:latin typeface="Candara" panose="020E050203030302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3970"/>
          <a:stretch/>
        </p:blipFill>
        <p:spPr>
          <a:xfrm>
            <a:off x="6417376" y="3975363"/>
            <a:ext cx="2682854" cy="2815581"/>
          </a:xfrm>
          <a:prstGeom prst="rect">
            <a:avLst/>
          </a:prstGeom>
        </p:spPr>
      </p:pic>
      <p:pic>
        <p:nvPicPr>
          <p:cNvPr id="12" name="Picture 4" descr="DSC01501"/>
          <p:cNvPicPr>
            <a:picLocks noChangeAspect="1" noChangeArrowheads="1"/>
          </p:cNvPicPr>
          <p:nvPr/>
        </p:nvPicPr>
        <p:blipFill>
          <a:blip r:embed="rId3" cstate="print"/>
          <a:srcRect/>
          <a:stretch>
            <a:fillRect/>
          </a:stretch>
        </p:blipFill>
        <p:spPr bwMode="auto">
          <a:xfrm>
            <a:off x="6407830" y="1182860"/>
            <a:ext cx="2692400" cy="2019300"/>
          </a:xfrm>
          <a:prstGeom prst="rect">
            <a:avLst/>
          </a:prstGeom>
          <a:noFill/>
          <a:ln w="9525">
            <a:noFill/>
            <a:miter lim="800000"/>
            <a:headEnd/>
            <a:tailEnd/>
          </a:ln>
        </p:spPr>
      </p:pic>
    </p:spTree>
  </p:cSld>
  <p:clrMapOvr>
    <a:masterClrMapping/>
  </p:clrMapOvr>
  <p:transition>
    <p:cut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143000" y="152400"/>
            <a:ext cx="4914900" cy="3276600"/>
          </a:xfrm>
          <a:prstGeom prst="rect">
            <a:avLst/>
          </a:prstGeom>
          <a:noFill/>
          <a:ln w="9525">
            <a:noFill/>
            <a:miter lim="800000"/>
            <a:headEnd/>
            <a:tailEnd/>
          </a:ln>
        </p:spPr>
      </p:pic>
      <p:pic>
        <p:nvPicPr>
          <p:cNvPr id="23555" name="Picture 3" descr="C:\Users\happy\Desktop\GoT en Polly\IMG-20230713-WA0002.jpg"/>
          <p:cNvPicPr>
            <a:picLocks noChangeAspect="1" noChangeArrowheads="1"/>
          </p:cNvPicPr>
          <p:nvPr/>
        </p:nvPicPr>
        <p:blipFill>
          <a:blip r:embed="rId3" cstate="print"/>
          <a:srcRect l="11905" t="16071"/>
          <a:stretch>
            <a:fillRect/>
          </a:stretch>
        </p:blipFill>
        <p:spPr bwMode="auto">
          <a:xfrm>
            <a:off x="3505200" y="3276600"/>
            <a:ext cx="5638800" cy="35814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60B66-07FA-4FE6-8B48-32E37EB9FA35}"/>
              </a:ext>
            </a:extLst>
          </p:cNvPr>
          <p:cNvSpPr>
            <a:spLocks noGrp="1"/>
          </p:cNvSpPr>
          <p:nvPr>
            <p:ph type="title"/>
          </p:nvPr>
        </p:nvSpPr>
        <p:spPr/>
        <p:txBody>
          <a:bodyPr/>
          <a:lstStyle/>
          <a:p>
            <a:r>
              <a:rPr lang="en-US" dirty="0" err="1"/>
              <a:t>Herausforderungen</a:t>
            </a:r>
            <a:r>
              <a:rPr lang="en-US" dirty="0"/>
              <a:t> </a:t>
            </a:r>
            <a:endParaRPr lang="x-none" dirty="0"/>
          </a:p>
        </p:txBody>
      </p:sp>
      <p:sp>
        <p:nvSpPr>
          <p:cNvPr id="3" name="Content Placeholder 2">
            <a:extLst>
              <a:ext uri="{FF2B5EF4-FFF2-40B4-BE49-F238E27FC236}">
                <a16:creationId xmlns:a16="http://schemas.microsoft.com/office/drawing/2014/main" id="{9ACCFDB8-7AD2-449C-BF70-65B24133168F}"/>
              </a:ext>
            </a:extLst>
          </p:cNvPr>
          <p:cNvSpPr>
            <a:spLocks noGrp="1"/>
          </p:cNvSpPr>
          <p:nvPr>
            <p:ph idx="1"/>
          </p:nvPr>
        </p:nvSpPr>
        <p:spPr/>
        <p:txBody>
          <a:bodyPr/>
          <a:lstStyle/>
          <a:p>
            <a:r>
              <a:rPr lang="en-US" dirty="0" err="1"/>
              <a:t>Reaktion</a:t>
            </a:r>
            <a:r>
              <a:rPr lang="en-US" dirty="0"/>
              <a:t> </a:t>
            </a:r>
            <a:r>
              <a:rPr lang="en-US" dirty="0" err="1"/>
              <a:t>der</a:t>
            </a:r>
            <a:r>
              <a:rPr lang="en-US" dirty="0"/>
              <a:t> Community</a:t>
            </a:r>
          </a:p>
          <a:p>
            <a:r>
              <a:rPr lang="en-US" dirty="0" err="1"/>
              <a:t>Geringe</a:t>
            </a:r>
            <a:r>
              <a:rPr lang="en-US" dirty="0"/>
              <a:t> </a:t>
            </a:r>
            <a:r>
              <a:rPr lang="en-US" dirty="0" err="1"/>
              <a:t>Einschreibung</a:t>
            </a:r>
            <a:endParaRPr lang="en-US" dirty="0"/>
          </a:p>
          <a:p>
            <a:r>
              <a:rPr lang="en-US" dirty="0"/>
              <a:t>Transport </a:t>
            </a:r>
            <a:r>
              <a:rPr lang="en-US" sz="2800" dirty="0"/>
              <a:t>(</a:t>
            </a:r>
            <a:r>
              <a:rPr lang="en-US" sz="2800" dirty="0" err="1"/>
              <a:t>Motorrad</a:t>
            </a:r>
            <a:r>
              <a:rPr lang="en-US" sz="2800" dirty="0"/>
              <a:t>/Pickup)</a:t>
            </a:r>
          </a:p>
          <a:p>
            <a:r>
              <a:rPr lang="en-US" dirty="0" err="1"/>
              <a:t>Begrenztes</a:t>
            </a:r>
            <a:r>
              <a:rPr lang="en-US" dirty="0"/>
              <a:t> </a:t>
            </a:r>
            <a:r>
              <a:rPr lang="en-US" dirty="0" err="1"/>
              <a:t>qualifiziertes</a:t>
            </a:r>
            <a:r>
              <a:rPr lang="en-US" dirty="0"/>
              <a:t> Personal </a:t>
            </a:r>
            <a:r>
              <a:rPr lang="en-US" sz="2800" dirty="0"/>
              <a:t>(</a:t>
            </a:r>
            <a:r>
              <a:rPr lang="en-US" sz="2800" dirty="0" err="1"/>
              <a:t>Nachwuchsprobleme</a:t>
            </a:r>
            <a:r>
              <a:rPr lang="en-US" sz="2800" dirty="0"/>
              <a:t>)</a:t>
            </a:r>
          </a:p>
          <a:p>
            <a:r>
              <a:rPr lang="en-US" dirty="0" err="1"/>
              <a:t>Werkzeuge</a:t>
            </a:r>
            <a:r>
              <a:rPr lang="en-US" dirty="0"/>
              <a:t> und </a:t>
            </a:r>
            <a:r>
              <a:rPr lang="en-US" dirty="0" err="1"/>
              <a:t>Ausrüstungen</a:t>
            </a:r>
            <a:br>
              <a:rPr lang="en-US" dirty="0"/>
            </a:br>
            <a:r>
              <a:rPr lang="en-US" sz="2400" dirty="0"/>
              <a:t>(</a:t>
            </a:r>
            <a:r>
              <a:rPr lang="en-US" sz="2400" dirty="0" err="1"/>
              <a:t>Wasserpumpe</a:t>
            </a:r>
            <a:r>
              <a:rPr lang="en-US" sz="2400" dirty="0"/>
              <a:t> und Tank, </a:t>
            </a:r>
            <a:r>
              <a:rPr lang="en-US" sz="2400" dirty="0" err="1"/>
              <a:t>Schneidermaschinen</a:t>
            </a:r>
            <a:r>
              <a:rPr lang="en-US" sz="2400" dirty="0"/>
              <a:t>, </a:t>
            </a:r>
            <a:r>
              <a:rPr lang="en-US" sz="2400" dirty="0" err="1"/>
              <a:t>Schreinerwerkzeuge</a:t>
            </a:r>
            <a:r>
              <a:rPr lang="en-US" sz="2400" dirty="0"/>
              <a:t> </a:t>
            </a:r>
            <a:r>
              <a:rPr lang="en-US" sz="2400" dirty="0" err="1"/>
              <a:t>usw</a:t>
            </a:r>
            <a:r>
              <a:rPr lang="en-US" sz="2400" dirty="0"/>
              <a:t>.) </a:t>
            </a:r>
          </a:p>
          <a:p>
            <a:endParaRPr lang="x-none" dirty="0"/>
          </a:p>
        </p:txBody>
      </p:sp>
    </p:spTree>
    <p:extLst>
      <p:ext uri="{BB962C8B-B14F-4D97-AF65-F5344CB8AC3E}">
        <p14:creationId xmlns:p14="http://schemas.microsoft.com/office/powerpoint/2010/main" val="4008164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F0AD8-98F5-4C6E-A503-F823EA4E8CE4}"/>
              </a:ext>
            </a:extLst>
          </p:cNvPr>
          <p:cNvSpPr>
            <a:spLocks noGrp="1"/>
          </p:cNvSpPr>
          <p:nvPr>
            <p:ph type="title"/>
          </p:nvPr>
        </p:nvSpPr>
        <p:spPr/>
        <p:txBody>
          <a:bodyPr/>
          <a:lstStyle/>
          <a:p>
            <a:r>
              <a:rPr lang="en-US" dirty="0" err="1"/>
              <a:t>Zukunftspläne</a:t>
            </a:r>
            <a:endParaRPr lang="x-none" dirty="0"/>
          </a:p>
        </p:txBody>
      </p:sp>
      <p:sp>
        <p:nvSpPr>
          <p:cNvPr id="4" name="Content Placeholder 3">
            <a:extLst>
              <a:ext uri="{FF2B5EF4-FFF2-40B4-BE49-F238E27FC236}">
                <a16:creationId xmlns:a16="http://schemas.microsoft.com/office/drawing/2014/main" id="{39CD692B-7FFE-4107-AB6A-149EF278E683}"/>
              </a:ext>
            </a:extLst>
          </p:cNvPr>
          <p:cNvSpPr>
            <a:spLocks noGrp="1"/>
          </p:cNvSpPr>
          <p:nvPr>
            <p:ph idx="1"/>
          </p:nvPr>
        </p:nvSpPr>
        <p:spPr>
          <a:xfrm>
            <a:off x="1219200" y="1371600"/>
            <a:ext cx="7239000" cy="4754563"/>
          </a:xfrm>
        </p:spPr>
        <p:txBody>
          <a:bodyPr/>
          <a:lstStyle/>
          <a:p>
            <a:pPr>
              <a:buFont typeface="Arial" pitchFamily="34" charset="0"/>
              <a:buChar char="•"/>
            </a:pPr>
            <a:r>
              <a:rPr lang="de-DE" sz="2800" dirty="0"/>
              <a:t>Anlage einer Bananenplantage  </a:t>
            </a:r>
            <a:br>
              <a:rPr lang="de-DE" sz="2800" dirty="0"/>
            </a:br>
            <a:r>
              <a:rPr lang="de-DE" sz="2400" dirty="0"/>
              <a:t>(13200 Stängel)</a:t>
            </a:r>
          </a:p>
          <a:p>
            <a:pPr>
              <a:buFont typeface="Arial" pitchFamily="34" charset="0"/>
              <a:buChar char="•"/>
            </a:pPr>
            <a:r>
              <a:rPr lang="de-DE" sz="2800" dirty="0"/>
              <a:t>Waldaufforstung </a:t>
            </a:r>
            <a:br>
              <a:rPr lang="de-DE" sz="2800" dirty="0"/>
            </a:br>
            <a:r>
              <a:rPr lang="de-DE" sz="2400" dirty="0"/>
              <a:t>(mindestens 10 Hektar)</a:t>
            </a:r>
          </a:p>
          <a:p>
            <a:pPr>
              <a:buFont typeface="Arial" pitchFamily="34" charset="0"/>
              <a:buChar char="•"/>
            </a:pPr>
            <a:r>
              <a:rPr lang="de-DE" sz="2800" dirty="0"/>
              <a:t>Erhöhung der Einschreibungszahlen </a:t>
            </a:r>
          </a:p>
          <a:p>
            <a:pPr>
              <a:buFont typeface="Arial" pitchFamily="34" charset="0"/>
              <a:buChar char="•"/>
            </a:pPr>
            <a:r>
              <a:rPr lang="de-DE" sz="2800" dirty="0"/>
              <a:t>Einrichtung eines Klassenzimmerblocks </a:t>
            </a:r>
          </a:p>
          <a:p>
            <a:pPr>
              <a:buFont typeface="Arial" pitchFamily="34" charset="0"/>
              <a:buChar char="•"/>
            </a:pPr>
            <a:r>
              <a:rPr lang="de-DE" sz="2800" dirty="0"/>
              <a:t>Anschaffung Motorrad / Pickup</a:t>
            </a:r>
          </a:p>
          <a:p>
            <a:pPr>
              <a:buFont typeface="Arial" pitchFamily="34" charset="0"/>
              <a:buChar char="•"/>
            </a:pPr>
            <a:r>
              <a:rPr lang="de-DE" sz="2800" dirty="0"/>
              <a:t>Um Spenden und Unterstützung werben</a:t>
            </a:r>
            <a:endParaRPr lang="en-US" sz="2800" dirty="0"/>
          </a:p>
          <a:p>
            <a:endParaRPr lang="x-none" dirty="0"/>
          </a:p>
        </p:txBody>
      </p:sp>
    </p:spTree>
    <p:extLst>
      <p:ext uri="{BB962C8B-B14F-4D97-AF65-F5344CB8AC3E}">
        <p14:creationId xmlns:p14="http://schemas.microsoft.com/office/powerpoint/2010/main" val="424567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Adresse</a:t>
            </a:r>
            <a:r>
              <a:rPr lang="en-GB" dirty="0"/>
              <a:t> und </a:t>
            </a:r>
            <a:r>
              <a:rPr lang="en-GB" dirty="0" err="1"/>
              <a:t>Kontakt</a:t>
            </a:r>
            <a:endParaRPr lang="en-US" dirty="0"/>
          </a:p>
        </p:txBody>
      </p:sp>
      <p:sp>
        <p:nvSpPr>
          <p:cNvPr id="3" name="Content Placeholder 2"/>
          <p:cNvSpPr>
            <a:spLocks noGrp="1"/>
          </p:cNvSpPr>
          <p:nvPr>
            <p:ph idx="1"/>
          </p:nvPr>
        </p:nvSpPr>
        <p:spPr/>
        <p:txBody>
          <a:bodyPr/>
          <a:lstStyle/>
          <a:p>
            <a:r>
              <a:rPr lang="en-GB" dirty="0" err="1"/>
              <a:t>Kasugu</a:t>
            </a:r>
            <a:r>
              <a:rPr lang="en-GB" dirty="0"/>
              <a:t> Cell, </a:t>
            </a:r>
            <a:r>
              <a:rPr lang="en-GB" dirty="0" err="1"/>
              <a:t>Mayuge</a:t>
            </a:r>
            <a:r>
              <a:rPr lang="en-GB" dirty="0"/>
              <a:t> Town Council, </a:t>
            </a:r>
            <a:r>
              <a:rPr lang="en-GB" dirty="0" err="1"/>
              <a:t>Mayuge</a:t>
            </a:r>
            <a:r>
              <a:rPr lang="en-GB" dirty="0"/>
              <a:t> District Uganda Africa</a:t>
            </a:r>
          </a:p>
          <a:p>
            <a:r>
              <a:rPr lang="en-GB" dirty="0" err="1"/>
              <a:t>Telefon</a:t>
            </a:r>
            <a:r>
              <a:rPr lang="en-GB" dirty="0"/>
              <a:t>: </a:t>
            </a:r>
          </a:p>
          <a:p>
            <a:pPr>
              <a:buNone/>
            </a:pPr>
            <a:r>
              <a:rPr lang="en-GB" dirty="0"/>
              <a:t>		Deutschland +4915736263099 </a:t>
            </a:r>
          </a:p>
          <a:p>
            <a:pPr>
              <a:buNone/>
            </a:pPr>
            <a:r>
              <a:rPr lang="en-GB" dirty="0"/>
              <a:t>		Uganda  +256771487749</a:t>
            </a:r>
          </a:p>
          <a:p>
            <a:r>
              <a:rPr lang="en-GB" dirty="0"/>
              <a:t>E-mail: </a:t>
            </a:r>
            <a:r>
              <a:rPr lang="en-GB" dirty="0">
                <a:hlinkClick r:id="rId2"/>
              </a:rPr>
              <a:t>fameinstitute77@gmail.com</a:t>
            </a:r>
            <a:r>
              <a:rPr lang="en-GB" dirty="0"/>
              <a:t> </a:t>
            </a:r>
          </a:p>
        </p:txBody>
      </p:sp>
    </p:spTree>
    <p:extLst>
      <p:ext uri="{BB962C8B-B14F-4D97-AF65-F5344CB8AC3E}">
        <p14:creationId xmlns:p14="http://schemas.microsoft.com/office/powerpoint/2010/main" val="2135751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1295400" y="457200"/>
            <a:ext cx="7543800" cy="6172200"/>
          </a:xfrm>
          <a:solidFill>
            <a:srgbClr val="008000"/>
          </a:solidFill>
        </p:spPr>
        <p:txBody>
          <a:bodyPr/>
          <a:lstStyle/>
          <a:p>
            <a:pPr algn="l"/>
            <a:r>
              <a:rPr lang="en-US" sz="2400" dirty="0">
                <a:solidFill>
                  <a:schemeClr val="tx1"/>
                </a:solidFill>
                <a:latin typeface="Chicago" panose="020B0806080604040204" pitchFamily="34" charset="0"/>
              </a:rPr>
              <a:t>FAME </a:t>
            </a:r>
            <a:r>
              <a:rPr lang="de-DE" sz="2400" dirty="0">
                <a:solidFill>
                  <a:schemeClr val="tx1"/>
                </a:solidFill>
                <a:latin typeface="Chicago" panose="020B0806080604040204" pitchFamily="34" charset="0"/>
              </a:rPr>
              <a:t>begann 2014 als Organisation auf Gemeindeebene und wurde 2019 offiziell registriert.</a:t>
            </a:r>
            <a:br>
              <a:rPr lang="de-DE" sz="2400" dirty="0">
                <a:solidFill>
                  <a:schemeClr val="tx1"/>
                </a:solidFill>
                <a:latin typeface="Chicago" panose="020B0806080604040204" pitchFamily="34" charset="0"/>
              </a:rPr>
            </a:br>
            <a:br>
              <a:rPr lang="de-DE" sz="2400" dirty="0">
                <a:solidFill>
                  <a:schemeClr val="tx1"/>
                </a:solidFill>
                <a:latin typeface="Chicago" panose="020B0806080604040204" pitchFamily="34" charset="0"/>
              </a:rPr>
            </a:br>
            <a:r>
              <a:rPr lang="de-DE" sz="2400" dirty="0">
                <a:solidFill>
                  <a:schemeClr val="tx1"/>
                </a:solidFill>
                <a:latin typeface="Chicago" panose="020B0806080604040204" pitchFamily="34" charset="0"/>
              </a:rPr>
              <a:t>Wir beteiligen uns daran, die Jugend durch Schulen und Gemeindeprogramme für das Leben zu befähigen.</a:t>
            </a:r>
            <a:br>
              <a:rPr lang="de-DE" sz="2400" dirty="0">
                <a:solidFill>
                  <a:schemeClr val="tx1"/>
                </a:solidFill>
                <a:latin typeface="Chicago" panose="020B0806080604040204" pitchFamily="34" charset="0"/>
              </a:rPr>
            </a:br>
            <a:br>
              <a:rPr lang="de-DE" sz="2400" dirty="0">
                <a:solidFill>
                  <a:schemeClr val="tx1"/>
                </a:solidFill>
                <a:latin typeface="Chicago" panose="020B0806080604040204" pitchFamily="34" charset="0"/>
              </a:rPr>
            </a:br>
            <a:r>
              <a:rPr lang="de-DE" sz="2400" dirty="0">
                <a:solidFill>
                  <a:schemeClr val="tx1"/>
                </a:solidFill>
                <a:latin typeface="Chicago" panose="020B0806080604040204" pitchFamily="34" charset="0"/>
              </a:rPr>
              <a:t>Wir suchen nach Antworten auf die hohe Arbeitslosigkeit und erforschen viele Möglichkeiten die Jugend für den Arbeitsmarkt fit zu machen. </a:t>
            </a:r>
            <a:br>
              <a:rPr lang="de-DE" sz="2400" dirty="0">
                <a:solidFill>
                  <a:schemeClr val="tx1"/>
                </a:solidFill>
                <a:latin typeface="Chicago" panose="020B0806080604040204" pitchFamily="34" charset="0"/>
              </a:rPr>
            </a:br>
            <a:br>
              <a:rPr lang="de-DE" sz="2400" dirty="0">
                <a:solidFill>
                  <a:schemeClr val="tx1"/>
                </a:solidFill>
                <a:latin typeface="Chicago" panose="020B0806080604040204" pitchFamily="34" charset="0"/>
              </a:rPr>
            </a:br>
            <a:r>
              <a:rPr lang="de-DE" sz="2400" dirty="0">
                <a:solidFill>
                  <a:schemeClr val="tx1"/>
                </a:solidFill>
                <a:latin typeface="Chicago" panose="020B0806080604040204" pitchFamily="34" charset="0"/>
              </a:rPr>
              <a:t>Dabei bauen wir die benötigten fachlichen sowie die unternehmerischen  Fähigkeiten mit dem Ziel der wirtschaftlichen und versorgungstechnischen Autonomie der Jugend aus. </a:t>
            </a:r>
            <a:endParaRPr lang="en-US" sz="2400" dirty="0">
              <a:solidFill>
                <a:schemeClr val="tx1"/>
              </a:solidFill>
              <a:latin typeface="Chicago" panose="020B080608060404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0"/>
            <a:ext cx="7315200" cy="6248400"/>
          </a:xfrm>
        </p:spPr>
        <p:txBody>
          <a:bodyPr/>
          <a:lstStyle/>
          <a:p>
            <a:pPr algn="ctr">
              <a:buNone/>
            </a:pPr>
            <a:endParaRPr lang="en-GB" sz="2800" b="1" u="sng" dirty="0">
              <a:solidFill>
                <a:schemeClr val="accent6">
                  <a:lumMod val="75000"/>
                </a:schemeClr>
              </a:solidFill>
              <a:latin typeface="Candara" panose="020E0502030303020204" pitchFamily="34" charset="0"/>
              <a:cs typeface="Arial" pitchFamily="34" charset="0"/>
            </a:endParaRPr>
          </a:p>
          <a:p>
            <a:pPr algn="ctr">
              <a:buNone/>
            </a:pPr>
            <a:r>
              <a:rPr lang="en-GB" sz="2800" b="1" u="sng" dirty="0" err="1">
                <a:solidFill>
                  <a:schemeClr val="accent6">
                    <a:lumMod val="75000"/>
                  </a:schemeClr>
                </a:solidFill>
                <a:latin typeface="Candara" panose="020E0502030303020204" pitchFamily="34" charset="0"/>
                <a:cs typeface="Arial" pitchFamily="34" charset="0"/>
              </a:rPr>
              <a:t>Unsere</a:t>
            </a:r>
            <a:r>
              <a:rPr lang="en-GB" sz="2800" b="1" u="sng" dirty="0">
                <a:solidFill>
                  <a:schemeClr val="accent6">
                    <a:lumMod val="75000"/>
                  </a:schemeClr>
                </a:solidFill>
                <a:latin typeface="Candara" panose="020E0502030303020204" pitchFamily="34" charset="0"/>
                <a:cs typeface="Arial" pitchFamily="34" charset="0"/>
              </a:rPr>
              <a:t> Vision</a:t>
            </a:r>
          </a:p>
          <a:p>
            <a:pPr algn="ctr">
              <a:buNone/>
            </a:pPr>
            <a:r>
              <a:rPr lang="en-GB" sz="2800" b="1" dirty="0">
                <a:solidFill>
                  <a:srgbClr val="006600"/>
                </a:solidFill>
                <a:latin typeface="Candara" panose="020E0502030303020204" pitchFamily="34" charset="0"/>
                <a:cs typeface="Arial" pitchFamily="34" charset="0"/>
              </a:rPr>
              <a:t>	</a:t>
            </a:r>
            <a:r>
              <a:rPr lang="de-DE" sz="2800" b="1" dirty="0">
                <a:solidFill>
                  <a:srgbClr val="006600"/>
                </a:solidFill>
                <a:latin typeface="Candara" panose="020E0502030303020204" pitchFamily="34" charset="0"/>
                <a:cs typeface="Arial" pitchFamily="34" charset="0"/>
              </a:rPr>
              <a:t> Eine entwickelte und selbstständige Jugend mit verbesserten Fähigkeiten, stabilisierten und nachhaltigen Lebensgrundlagen in Uganda</a:t>
            </a:r>
            <a:endParaRPr lang="en-GB" sz="2400" b="1" u="sng" dirty="0">
              <a:solidFill>
                <a:schemeClr val="accent6">
                  <a:lumMod val="75000"/>
                </a:schemeClr>
              </a:solidFill>
              <a:latin typeface="Candara" panose="020E0502030303020204" pitchFamily="34" charset="0"/>
              <a:cs typeface="Arial" pitchFamily="34" charset="0"/>
            </a:endParaRPr>
          </a:p>
          <a:p>
            <a:pPr algn="ctr">
              <a:buNone/>
            </a:pPr>
            <a:r>
              <a:rPr lang="de-DE" sz="2800" b="1" u="sng" dirty="0">
                <a:solidFill>
                  <a:schemeClr val="accent6">
                    <a:lumMod val="75000"/>
                  </a:schemeClr>
                </a:solidFill>
                <a:latin typeface="Candara" panose="020E0502030303020204" pitchFamily="34" charset="0"/>
                <a:cs typeface="Arial" pitchFamily="34" charset="0"/>
              </a:rPr>
              <a:t>Unsere</a:t>
            </a:r>
            <a:r>
              <a:rPr lang="en-GB" sz="2800" b="1" u="sng" dirty="0">
                <a:solidFill>
                  <a:schemeClr val="accent6">
                    <a:lumMod val="75000"/>
                  </a:schemeClr>
                </a:solidFill>
                <a:latin typeface="Candara" panose="020E0502030303020204" pitchFamily="34" charset="0"/>
                <a:cs typeface="Arial" pitchFamily="34" charset="0"/>
              </a:rPr>
              <a:t> Mission</a:t>
            </a:r>
          </a:p>
          <a:p>
            <a:pPr algn="ctr">
              <a:buNone/>
            </a:pPr>
            <a:r>
              <a:rPr lang="en-GB" sz="2400" dirty="0">
                <a:latin typeface="Candara" panose="020E0502030303020204" pitchFamily="34" charset="0"/>
                <a:cs typeface="Arial" pitchFamily="34" charset="0"/>
              </a:rPr>
              <a:t>	</a:t>
            </a:r>
            <a:r>
              <a:rPr lang="de-DE" sz="2800" b="1" dirty="0">
                <a:solidFill>
                  <a:srgbClr val="006600"/>
                </a:solidFill>
                <a:latin typeface="Candara" panose="020E0502030303020204" pitchFamily="34" charset="0"/>
                <a:cs typeface="Arial" pitchFamily="34" charset="0"/>
              </a:rPr>
              <a:t> Eine Jugend ganzheitlich für zukünftige nachhaltige Verbesserungen zu entwickeln, die Lösungen für das Wirtschaftswachstum der Haushalte und die Stärkung der Gemeinschaft in Uganda unterstützen</a:t>
            </a:r>
            <a:endParaRPr lang="en-GB" sz="2800" b="1" dirty="0">
              <a:solidFill>
                <a:srgbClr val="006600"/>
              </a:solidFill>
              <a:latin typeface="Candara" panose="020E0502030303020204"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Gemeinwesenarbeit</a:t>
            </a:r>
            <a:endParaRPr lang="en-US" dirty="0"/>
          </a:p>
        </p:txBody>
      </p:sp>
      <p:pic>
        <p:nvPicPr>
          <p:cNvPr id="22530" name="Picture 2"/>
          <p:cNvPicPr>
            <a:picLocks noChangeAspect="1" noChangeArrowheads="1"/>
          </p:cNvPicPr>
          <p:nvPr/>
        </p:nvPicPr>
        <p:blipFill>
          <a:blip r:embed="rId2" cstate="print"/>
          <a:srcRect/>
          <a:stretch>
            <a:fillRect/>
          </a:stretch>
        </p:blipFill>
        <p:spPr bwMode="auto">
          <a:xfrm>
            <a:off x="1143000" y="1447800"/>
            <a:ext cx="7886700" cy="52578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E82D1-8358-428E-A3B3-8B45B74428E4}"/>
              </a:ext>
            </a:extLst>
          </p:cNvPr>
          <p:cNvSpPr>
            <a:spLocks noGrp="1"/>
          </p:cNvSpPr>
          <p:nvPr>
            <p:ph type="title"/>
          </p:nvPr>
        </p:nvSpPr>
        <p:spPr/>
        <p:txBody>
          <a:bodyPr/>
          <a:lstStyle/>
          <a:p>
            <a:r>
              <a:rPr lang="de-DE" dirty="0"/>
              <a:t>Ziele</a:t>
            </a:r>
          </a:p>
        </p:txBody>
      </p:sp>
      <p:sp>
        <p:nvSpPr>
          <p:cNvPr id="3" name="Content Placeholder 2">
            <a:extLst>
              <a:ext uri="{FF2B5EF4-FFF2-40B4-BE49-F238E27FC236}">
                <a16:creationId xmlns:a16="http://schemas.microsoft.com/office/drawing/2014/main" id="{6AD5CBE0-D23E-4359-AB13-2AEF3EF81A22}"/>
              </a:ext>
            </a:extLst>
          </p:cNvPr>
          <p:cNvSpPr>
            <a:spLocks noGrp="1"/>
          </p:cNvSpPr>
          <p:nvPr>
            <p:ph idx="1"/>
          </p:nvPr>
        </p:nvSpPr>
        <p:spPr>
          <a:xfrm>
            <a:off x="1295400" y="1295400"/>
            <a:ext cx="7315200" cy="5287962"/>
          </a:xfrm>
        </p:spPr>
        <p:txBody>
          <a:bodyPr/>
          <a:lstStyle/>
          <a:p>
            <a:r>
              <a:rPr lang="de-DE" sz="2800" dirty="0"/>
              <a:t>Die Jugend mit den Kompetenzen für das 21. Jahrhundert ausstatten.</a:t>
            </a:r>
          </a:p>
          <a:p>
            <a:r>
              <a:rPr lang="de-DE" sz="2800" dirty="0"/>
              <a:t>Verbesserung und Schaffung eines unternehmerischen Denkens bei  der Jugend durch Ausbildung.</a:t>
            </a:r>
          </a:p>
          <a:p>
            <a:r>
              <a:rPr lang="de-DE" sz="2800" dirty="0"/>
              <a:t>Verbesserung der  Ernährungssituation und der Versorgung der Jugendlichen in Gemeinschaft, in denen wir arbeiten.</a:t>
            </a:r>
            <a:endParaRPr lang="x-none" sz="2800" dirty="0"/>
          </a:p>
        </p:txBody>
      </p:sp>
    </p:spTree>
    <p:extLst>
      <p:ext uri="{BB962C8B-B14F-4D97-AF65-F5344CB8AC3E}">
        <p14:creationId xmlns:p14="http://schemas.microsoft.com/office/powerpoint/2010/main" val="2054720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391400" cy="1143000"/>
          </a:xfrm>
        </p:spPr>
        <p:txBody>
          <a:bodyPr/>
          <a:lstStyle/>
          <a:p>
            <a:r>
              <a:rPr lang="de-DE" sz="2400" dirty="0"/>
              <a:t>Ausbildung von Jugendlichen </a:t>
            </a:r>
            <a:br>
              <a:rPr lang="de-DE" sz="2400" dirty="0"/>
            </a:br>
            <a:r>
              <a:rPr lang="de-DE" sz="2400" dirty="0"/>
              <a:t>und alleinerziehenden Müttern im Handwerk und in der Schneiderei</a:t>
            </a:r>
            <a:endParaRPr lang="en-US" sz="2400" dirty="0"/>
          </a:p>
        </p:txBody>
      </p:sp>
      <p:pic>
        <p:nvPicPr>
          <p:cNvPr id="20482" name="Picture 2"/>
          <p:cNvPicPr>
            <a:picLocks noChangeAspect="1" noChangeArrowheads="1"/>
          </p:cNvPicPr>
          <p:nvPr/>
        </p:nvPicPr>
        <p:blipFill>
          <a:blip r:embed="rId2" cstate="print"/>
          <a:srcRect/>
          <a:stretch>
            <a:fillRect/>
          </a:stretch>
        </p:blipFill>
        <p:spPr bwMode="auto">
          <a:xfrm>
            <a:off x="1828800" y="1447800"/>
            <a:ext cx="7086600" cy="531495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76200"/>
            <a:ext cx="6172200" cy="1143000"/>
          </a:xfrm>
        </p:spPr>
        <p:txBody>
          <a:bodyPr/>
          <a:lstStyle/>
          <a:p>
            <a:r>
              <a:rPr lang="de-DE" sz="3200" dirty="0"/>
              <a:t>Fischzucht</a:t>
            </a:r>
            <a:r>
              <a:rPr lang="en-GB" sz="3200" dirty="0"/>
              <a:t> und -management</a:t>
            </a:r>
            <a:endParaRPr lang="en-US"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43000" y="1028700"/>
            <a:ext cx="3048000" cy="56007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44949" y="2864267"/>
            <a:ext cx="3420785" cy="4566684"/>
          </a:xfrm>
          <a:prstGeom prst="rect">
            <a:avLst/>
          </a:prstGeom>
        </p:spPr>
      </p:pic>
      <p:pic>
        <p:nvPicPr>
          <p:cNvPr id="7" name="Picture 3" descr="4"/>
          <p:cNvPicPr>
            <a:picLocks noChangeAspect="1" noChangeArrowheads="1"/>
          </p:cNvPicPr>
          <p:nvPr/>
        </p:nvPicPr>
        <p:blipFill>
          <a:blip r:embed="rId4" cstate="print"/>
          <a:srcRect/>
          <a:stretch>
            <a:fillRect/>
          </a:stretch>
        </p:blipFill>
        <p:spPr bwMode="auto">
          <a:xfrm>
            <a:off x="5181600" y="1020250"/>
            <a:ext cx="3117333" cy="2332550"/>
          </a:xfrm>
          <a:prstGeom prst="rect">
            <a:avLst/>
          </a:prstGeom>
          <a:noFill/>
          <a:ln w="9525">
            <a:noFill/>
            <a:miter lim="800000"/>
            <a:headEnd/>
            <a:tailEnd/>
          </a:ln>
        </p:spPr>
      </p:pic>
    </p:spTree>
    <p:extLst>
      <p:ext uri="{BB962C8B-B14F-4D97-AF65-F5344CB8AC3E}">
        <p14:creationId xmlns:p14="http://schemas.microsoft.com/office/powerpoint/2010/main" val="3186605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BAU EINER BIOGASANLAGE</a:t>
            </a:r>
            <a:endParaRPr lang="en-US"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475" y="1568302"/>
            <a:ext cx="3286125" cy="5257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568302"/>
            <a:ext cx="3967274" cy="5289698"/>
          </a:xfrm>
          <a:prstGeom prst="rect">
            <a:avLst/>
          </a:prstGeom>
        </p:spPr>
      </p:pic>
    </p:spTree>
    <p:extLst>
      <p:ext uri="{BB962C8B-B14F-4D97-AF65-F5344CB8AC3E}">
        <p14:creationId xmlns:p14="http://schemas.microsoft.com/office/powerpoint/2010/main" val="3758814707"/>
      </p:ext>
    </p:extLst>
  </p:cSld>
  <p:clrMapOvr>
    <a:masterClrMapping/>
  </p:clrMapOvr>
</p:sld>
</file>

<file path=ppt/theme/theme1.xml><?xml version="1.0" encoding="utf-8"?>
<a:theme xmlns:a="http://schemas.openxmlformats.org/drawingml/2006/main" name="FCI Powerpoint Presentation Template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CI Documents">
      <a:majorFont>
        <a:latin typeface="Trebuchet MS"/>
        <a:ea typeface=""/>
        <a:cs typeface=""/>
      </a:majorFont>
      <a:minorFont>
        <a:latin typeface="Trebuchet MS"/>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399</Words>
  <Application>Microsoft Office PowerPoint</Application>
  <PresentationFormat>Bildschirmpräsentation (4:3)</PresentationFormat>
  <Paragraphs>65</Paragraphs>
  <Slides>22</Slides>
  <Notes>1</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22</vt:i4>
      </vt:variant>
    </vt:vector>
  </HeadingPairs>
  <TitlesOfParts>
    <vt:vector size="35" baseType="lpstr">
      <vt:lpstr>Arial</vt:lpstr>
      <vt:lpstr>Berlin Sans FB Demi</vt:lpstr>
      <vt:lpstr>Bookman Old Style</vt:lpstr>
      <vt:lpstr>Calibri</vt:lpstr>
      <vt:lpstr>Calisto MT</vt:lpstr>
      <vt:lpstr>Candara</vt:lpstr>
      <vt:lpstr>Chicago</vt:lpstr>
      <vt:lpstr>Franklin Gothic Book</vt:lpstr>
      <vt:lpstr>Tahoma</vt:lpstr>
      <vt:lpstr>Trebuchet MS</vt:lpstr>
      <vt:lpstr>Univers</vt:lpstr>
      <vt:lpstr>Wingdings</vt:lpstr>
      <vt:lpstr>FCI Powerpoint Presentation Template 2010</vt:lpstr>
      <vt:lpstr>PowerPoint-Präsentation</vt:lpstr>
      <vt:lpstr>PowerPoint-Präsentation</vt:lpstr>
      <vt:lpstr>FAME begann 2014 als Organisation auf Gemeindeebene und wurde 2019 offiziell registriert.  Wir beteiligen uns daran, die Jugend durch Schulen und Gemeindeprogramme für das Leben zu befähigen.  Wir suchen nach Antworten auf die hohe Arbeitslosigkeit und erforschen viele Möglichkeiten die Jugend für den Arbeitsmarkt fit zu machen.   Dabei bauen wir die benötigten fachlichen sowie die unternehmerischen  Fähigkeiten mit dem Ziel der wirtschaftlichen und versorgungstechnischen Autonomie der Jugend aus. </vt:lpstr>
      <vt:lpstr>PowerPoint-Präsentation</vt:lpstr>
      <vt:lpstr>Gemeinwesenarbeit</vt:lpstr>
      <vt:lpstr>Ziele</vt:lpstr>
      <vt:lpstr>Ausbildung von Jugendlichen  und alleinerziehenden Müttern im Handwerk und in der Schneiderei</vt:lpstr>
      <vt:lpstr>Fischzucht und -management</vt:lpstr>
      <vt:lpstr>BAU EINER BIOGASANLAGE</vt:lpstr>
      <vt:lpstr>Biogas-Ausstellung der   P5-Schülerschaft –  St. Patrick Kigulu Girls P/S</vt:lpstr>
      <vt:lpstr>Unterstützung der Ernährung  durch Schulpartnerschaften</vt:lpstr>
      <vt:lpstr>Pilzzucht</vt:lpstr>
      <vt:lpstr>DIY Hydrokulturfutter</vt:lpstr>
      <vt:lpstr>Solarbetriebener Tiefwasserbrunnen</vt:lpstr>
      <vt:lpstr>Bananen Pflanzschule/Aufzucht</vt:lpstr>
      <vt:lpstr>Kaninchen- &amp; Gänsezucht</vt:lpstr>
      <vt:lpstr>Imkerei &amp; Kakaoproduktion</vt:lpstr>
      <vt:lpstr>Gewächshaus-Management</vt:lpstr>
      <vt:lpstr>PowerPoint-Präsentation</vt:lpstr>
      <vt:lpstr>Herausforderungen </vt:lpstr>
      <vt:lpstr>Zukunftspläne</vt:lpstr>
      <vt:lpstr>Adresse und Kontakt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 Concern International</dc:title>
  <dc:creator>Juliet</dc:creator>
  <cp:lastModifiedBy>Actworld151</cp:lastModifiedBy>
  <cp:revision>491</cp:revision>
  <dcterms:created xsi:type="dcterms:W3CDTF">2012-08-13T12:56:02Z</dcterms:created>
  <dcterms:modified xsi:type="dcterms:W3CDTF">2023-09-13T21:07:24Z</dcterms:modified>
</cp:coreProperties>
</file>