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442" r:id="rId2"/>
    <p:sldId id="462" r:id="rId3"/>
    <p:sldId id="394" r:id="rId4"/>
    <p:sldId id="309" r:id="rId5"/>
    <p:sldId id="461" r:id="rId6"/>
    <p:sldId id="456" r:id="rId7"/>
    <p:sldId id="460" r:id="rId8"/>
    <p:sldId id="443" r:id="rId9"/>
    <p:sldId id="444" r:id="rId10"/>
    <p:sldId id="447" r:id="rId11"/>
    <p:sldId id="433" r:id="rId12"/>
    <p:sldId id="446" r:id="rId13"/>
    <p:sldId id="448" r:id="rId14"/>
    <p:sldId id="451" r:id="rId15"/>
    <p:sldId id="449" r:id="rId16"/>
    <p:sldId id="452" r:id="rId17"/>
    <p:sldId id="455" r:id="rId18"/>
    <p:sldId id="454" r:id="rId19"/>
    <p:sldId id="459" r:id="rId20"/>
    <p:sldId id="458" r:id="rId21"/>
    <p:sldId id="457" r:id="rId22"/>
    <p:sldId id="453" r:id="rId23"/>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T" initials="I" lastIdx="7" clrIdx="0"/>
  <p:cmAuthor id="1" name="Juliet" initials="I"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8000"/>
    <a:srgbClr val="00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0956" autoAdjust="0"/>
    <p:restoredTop sz="94660"/>
  </p:normalViewPr>
  <p:slideViewPr>
    <p:cSldViewPr>
      <p:cViewPr varScale="1">
        <p:scale>
          <a:sx n="73" d="100"/>
          <a:sy n="73" d="100"/>
        </p:scale>
        <p:origin x="-106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7B368DFC-A64D-453A-B721-8B169B75A1D5}" type="datetimeFigureOut">
              <a:rPr lang="en-US" smtClean="0"/>
              <a:pPr/>
              <a:t>9/13/2023</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0D117523-CC43-4B7B-9C5E-A4E725A3280A}" type="slidenum">
              <a:rPr lang="en-US" smtClean="0"/>
              <a:pPr/>
              <a:t>‹#›</a:t>
            </a:fld>
            <a:endParaRPr lang="en-US"/>
          </a:p>
        </p:txBody>
      </p:sp>
    </p:spTree>
    <p:extLst>
      <p:ext uri="{BB962C8B-B14F-4D97-AF65-F5344CB8AC3E}">
        <p14:creationId xmlns:p14="http://schemas.microsoft.com/office/powerpoint/2010/main" xmlns="" val="195805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A02669C-6150-452D-A3BC-383725399F5C}" type="slidenum">
              <a:rPr lang="sw-KE"/>
              <a:pPr/>
              <a:t>3</a:t>
            </a:fld>
            <a:endParaRPr lang="sw-K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sw-KE">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30425"/>
            <a:ext cx="7315200" cy="1470025"/>
          </a:xfrm>
        </p:spPr>
        <p:txBody>
          <a:bodyPr/>
          <a:lstStyle>
            <a:lvl1pPr>
              <a:defRPr>
                <a:solidFill>
                  <a:schemeClr val="bg1"/>
                </a:solidFill>
                <a:latin typeface="Trebuchet MS"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752600" y="3886200"/>
            <a:ext cx="6019800" cy="1752600"/>
          </a:xfrm>
        </p:spPr>
        <p:txBody>
          <a:bodyPr/>
          <a:lstStyle>
            <a:lvl1pPr marL="0" indent="0" algn="ctr">
              <a:buNone/>
              <a:defRPr>
                <a:solidFill>
                  <a:schemeClr val="bg1"/>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smtClean="0">
                <a:solidFill>
                  <a:schemeClr val="bg1"/>
                </a:solidFill>
                <a:latin typeface="Trebuchet MS" pitchFamily="34" charset="0"/>
              </a:defRPr>
            </a:lvl1pPr>
          </a:lstStyle>
          <a:p>
            <a:fld id="{2BA5399B-EA22-4D54-9447-83898157035C}" type="datetimeFigureOut">
              <a:rPr lang="en-US" smtClean="0"/>
              <a:pPr/>
              <a:t>9/13/2023</a:t>
            </a:fld>
            <a:endParaRPr lang="en-US"/>
          </a:p>
        </p:txBody>
      </p:sp>
      <p:sp>
        <p:nvSpPr>
          <p:cNvPr id="5" name="Footer Placeholder 4"/>
          <p:cNvSpPr>
            <a:spLocks noGrp="1"/>
          </p:cNvSpPr>
          <p:nvPr>
            <p:ph type="ftr" sz="quarter" idx="11"/>
          </p:nvPr>
        </p:nvSpPr>
        <p:spPr>
          <a:xfrm>
            <a:off x="3124200" y="6356350"/>
            <a:ext cx="3505200" cy="365125"/>
          </a:xfrm>
          <a:prstGeom prst="rect">
            <a:avLst/>
          </a:prstGeom>
        </p:spPr>
        <p:txBody>
          <a:bodyPr/>
          <a:lstStyle>
            <a:lvl1pPr>
              <a:defRPr sz="1400" smtClean="0">
                <a:solidFill>
                  <a:schemeClr val="bg1"/>
                </a:solidFill>
                <a:latin typeface="Trebuchet MS" pitchFamily="34" charset="0"/>
              </a:defRPr>
            </a:lvl1pPr>
          </a:lstStyle>
          <a:p>
            <a:endParaRPr lang="en-US"/>
          </a:p>
        </p:txBody>
      </p:sp>
      <p:sp>
        <p:nvSpPr>
          <p:cNvPr id="6" name="Slide Number Placeholder 5"/>
          <p:cNvSpPr>
            <a:spLocks noGrp="1"/>
          </p:cNvSpPr>
          <p:nvPr>
            <p:ph type="sldNum" sz="quarter" idx="12"/>
          </p:nvPr>
        </p:nvSpPr>
        <p:spPr/>
        <p:txBody>
          <a:bodyPr/>
          <a:lstStyle>
            <a:lvl1pPr>
              <a:defRPr smtClean="0">
                <a:solidFill>
                  <a:schemeClr val="bg1"/>
                </a:solidFill>
                <a:latin typeface="Trebuchet MS" pitchFamily="34" charset="0"/>
              </a:defRPr>
            </a:lvl1pPr>
          </a:lstStyle>
          <a:p>
            <a:fld id="{EF2D64DB-16D8-4C88-AD28-BE304912E4E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BA5399B-EA22-4D54-9447-83898157035C}" type="datetimeFigureOut">
              <a:rPr lang="en-US" smtClean="0"/>
              <a:pPr/>
              <a:t>9/13/2023</a:t>
            </a:fld>
            <a:endParaRPr lang="en-US"/>
          </a:p>
        </p:txBody>
      </p:sp>
      <p:sp>
        <p:nvSpPr>
          <p:cNvPr id="5" name="Footer Placeholder 4"/>
          <p:cNvSpPr>
            <a:spLocks noGrp="1"/>
          </p:cNvSpPr>
          <p:nvPr>
            <p:ph type="ftr" sz="quarter" idx="11"/>
          </p:nvPr>
        </p:nvSpPr>
        <p:spPr>
          <a:xfrm>
            <a:off x="3429000" y="6477000"/>
            <a:ext cx="28956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F2D64DB-16D8-4C88-AD28-BE304912E4E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38"/>
            <a:ext cx="53340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BA5399B-EA22-4D54-9447-83898157035C}" type="datetimeFigureOut">
              <a:rPr lang="en-US" smtClean="0"/>
              <a:pPr/>
              <a:t>9/13/2023</a:t>
            </a:fld>
            <a:endParaRPr lang="en-US"/>
          </a:p>
        </p:txBody>
      </p:sp>
      <p:sp>
        <p:nvSpPr>
          <p:cNvPr id="5" name="Footer Placeholder 4"/>
          <p:cNvSpPr>
            <a:spLocks noGrp="1"/>
          </p:cNvSpPr>
          <p:nvPr>
            <p:ph type="ftr" sz="quarter" idx="11"/>
          </p:nvPr>
        </p:nvSpPr>
        <p:spPr>
          <a:xfrm>
            <a:off x="3429000" y="6477000"/>
            <a:ext cx="28956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F2D64DB-16D8-4C88-AD28-BE304912E4E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143000" y="6492875"/>
            <a:ext cx="2133600" cy="365125"/>
          </a:xfrm>
        </p:spPr>
        <p:txBody>
          <a:bodyPr/>
          <a:lstStyle>
            <a:lvl1pPr>
              <a:defRPr/>
            </a:lvl1pPr>
          </a:lstStyle>
          <a:p>
            <a:fld id="{2BA5399B-EA22-4D54-9447-83898157035C}" type="datetimeFigureOut">
              <a:rPr lang="en-US" smtClean="0"/>
              <a:pPr/>
              <a:t>9/13/2023</a:t>
            </a:fld>
            <a:endParaRPr lang="en-US"/>
          </a:p>
        </p:txBody>
      </p:sp>
      <p:sp>
        <p:nvSpPr>
          <p:cNvPr id="5" name="Footer Placeholder 4"/>
          <p:cNvSpPr>
            <a:spLocks noGrp="1"/>
          </p:cNvSpPr>
          <p:nvPr>
            <p:ph type="ftr" sz="quarter" idx="11"/>
          </p:nvPr>
        </p:nvSpPr>
        <p:spPr>
          <a:xfrm>
            <a:off x="3505200" y="6492875"/>
            <a:ext cx="28956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F2D64DB-16D8-4C88-AD28-BE304912E4E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799" y="4406900"/>
            <a:ext cx="7427913"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1066799" y="2906713"/>
            <a:ext cx="74279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BA5399B-EA22-4D54-9447-83898157035C}" type="datetimeFigureOut">
              <a:rPr lang="en-US" smtClean="0"/>
              <a:pPr/>
              <a:t>9/13/2023</a:t>
            </a:fld>
            <a:endParaRPr lang="en-US"/>
          </a:p>
        </p:txBody>
      </p:sp>
      <p:sp>
        <p:nvSpPr>
          <p:cNvPr id="5" name="Footer Placeholder 4"/>
          <p:cNvSpPr>
            <a:spLocks noGrp="1"/>
          </p:cNvSpPr>
          <p:nvPr>
            <p:ph type="ftr" sz="quarter" idx="11"/>
          </p:nvPr>
        </p:nvSpPr>
        <p:spPr>
          <a:xfrm>
            <a:off x="3429000" y="6477000"/>
            <a:ext cx="28956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F2D64DB-16D8-4C88-AD28-BE304912E4E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768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fld id="{2BA5399B-EA22-4D54-9447-83898157035C}" type="datetimeFigureOut">
              <a:rPr lang="en-US" smtClean="0"/>
              <a:pPr/>
              <a:t>9/13/2023</a:t>
            </a:fld>
            <a:endParaRPr lang="en-US"/>
          </a:p>
        </p:txBody>
      </p:sp>
      <p:sp>
        <p:nvSpPr>
          <p:cNvPr id="6" name="Footer Placeholder 4"/>
          <p:cNvSpPr>
            <a:spLocks noGrp="1"/>
          </p:cNvSpPr>
          <p:nvPr>
            <p:ph type="ftr" sz="quarter" idx="11"/>
          </p:nvPr>
        </p:nvSpPr>
        <p:spPr>
          <a:xfrm>
            <a:off x="3429000" y="6477000"/>
            <a:ext cx="2895600" cy="365125"/>
          </a:xfrm>
          <a:prstGeom prst="rect">
            <a:avLst/>
          </a:prstGeom>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F2D64DB-16D8-4C88-AD28-BE304912E4E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2BA5399B-EA22-4D54-9447-83898157035C}" type="datetimeFigureOut">
              <a:rPr lang="en-US" smtClean="0"/>
              <a:pPr/>
              <a:t>9/13/2023</a:t>
            </a:fld>
            <a:endParaRPr lang="en-US"/>
          </a:p>
        </p:txBody>
      </p:sp>
      <p:sp>
        <p:nvSpPr>
          <p:cNvPr id="8" name="Footer Placeholder 4"/>
          <p:cNvSpPr>
            <a:spLocks noGrp="1"/>
          </p:cNvSpPr>
          <p:nvPr>
            <p:ph type="ftr" sz="quarter" idx="11"/>
          </p:nvPr>
        </p:nvSpPr>
        <p:spPr>
          <a:xfrm>
            <a:off x="3429000" y="6477000"/>
            <a:ext cx="2895600" cy="365125"/>
          </a:xfrm>
          <a:prstGeom prst="rect">
            <a:avLst/>
          </a:prstGeom>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EF2D64DB-16D8-4C88-AD28-BE304912E4E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2BA5399B-EA22-4D54-9447-83898157035C}" type="datetimeFigureOut">
              <a:rPr lang="en-US" smtClean="0"/>
              <a:pPr/>
              <a:t>9/13/2023</a:t>
            </a:fld>
            <a:endParaRPr lang="en-US"/>
          </a:p>
        </p:txBody>
      </p:sp>
      <p:sp>
        <p:nvSpPr>
          <p:cNvPr id="4" name="Footer Placeholder 4"/>
          <p:cNvSpPr>
            <a:spLocks noGrp="1"/>
          </p:cNvSpPr>
          <p:nvPr>
            <p:ph type="ftr" sz="quarter" idx="11"/>
          </p:nvPr>
        </p:nvSpPr>
        <p:spPr>
          <a:xfrm>
            <a:off x="3429000" y="6477000"/>
            <a:ext cx="2895600" cy="365125"/>
          </a:xfrm>
          <a:prstGeom prst="rect">
            <a:avLst/>
          </a:prstGeom>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EF2D64DB-16D8-4C88-AD28-BE304912E4E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BA5399B-EA22-4D54-9447-83898157035C}" type="datetimeFigureOut">
              <a:rPr lang="en-US" smtClean="0"/>
              <a:pPr/>
              <a:t>9/13/2023</a:t>
            </a:fld>
            <a:endParaRPr lang="en-US"/>
          </a:p>
        </p:txBody>
      </p:sp>
      <p:sp>
        <p:nvSpPr>
          <p:cNvPr id="3" name="Footer Placeholder 4"/>
          <p:cNvSpPr>
            <a:spLocks noGrp="1"/>
          </p:cNvSpPr>
          <p:nvPr>
            <p:ph type="ftr" sz="quarter" idx="11"/>
          </p:nvPr>
        </p:nvSpPr>
        <p:spPr>
          <a:xfrm>
            <a:off x="3429000" y="6477000"/>
            <a:ext cx="2895600" cy="365125"/>
          </a:xfrm>
          <a:prstGeom prst="rect">
            <a:avLst/>
          </a:prstGeom>
        </p:spPr>
        <p:txBody>
          <a:bodyPr/>
          <a:lstStyle>
            <a:lvl1pPr>
              <a:defRPr/>
            </a:lvl1pPr>
          </a:lstStyle>
          <a:p>
            <a:endParaRPr lang="en-US" dirty="0"/>
          </a:p>
        </p:txBody>
      </p:sp>
      <p:sp>
        <p:nvSpPr>
          <p:cNvPr id="4" name="Slide Number Placeholder 5"/>
          <p:cNvSpPr>
            <a:spLocks noGrp="1"/>
          </p:cNvSpPr>
          <p:nvPr>
            <p:ph type="sldNum" sz="quarter" idx="12"/>
          </p:nvPr>
        </p:nvSpPr>
        <p:spPr/>
        <p:txBody>
          <a:bodyPr/>
          <a:lstStyle>
            <a:lvl1pPr>
              <a:defRPr/>
            </a:lvl1pPr>
          </a:lstStyle>
          <a:p>
            <a:fld id="{EF2D64DB-16D8-4C88-AD28-BE304912E4E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273050"/>
            <a:ext cx="266700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38600" y="273050"/>
            <a:ext cx="4648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1435100"/>
            <a:ext cx="26670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BA5399B-EA22-4D54-9447-83898157035C}" type="datetimeFigureOut">
              <a:rPr lang="en-US" smtClean="0"/>
              <a:pPr/>
              <a:t>9/13/2023</a:t>
            </a:fld>
            <a:endParaRPr lang="en-US"/>
          </a:p>
        </p:txBody>
      </p:sp>
      <p:sp>
        <p:nvSpPr>
          <p:cNvPr id="6" name="Footer Placeholder 4"/>
          <p:cNvSpPr>
            <a:spLocks noGrp="1"/>
          </p:cNvSpPr>
          <p:nvPr>
            <p:ph type="ftr" sz="quarter" idx="11"/>
          </p:nvPr>
        </p:nvSpPr>
        <p:spPr>
          <a:xfrm>
            <a:off x="3429000" y="6477000"/>
            <a:ext cx="2895600" cy="365125"/>
          </a:xfrm>
          <a:prstGeom prst="rect">
            <a:avLst/>
          </a:prstGeom>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F2D64DB-16D8-4C88-AD28-BE304912E4E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BA5399B-EA22-4D54-9447-83898157035C}" type="datetimeFigureOut">
              <a:rPr lang="en-US" smtClean="0"/>
              <a:pPr/>
              <a:t>9/13/2023</a:t>
            </a:fld>
            <a:endParaRPr lang="en-US"/>
          </a:p>
        </p:txBody>
      </p:sp>
      <p:sp>
        <p:nvSpPr>
          <p:cNvPr id="6" name="Footer Placeholder 4"/>
          <p:cNvSpPr>
            <a:spLocks noGrp="1"/>
          </p:cNvSpPr>
          <p:nvPr>
            <p:ph type="ftr" sz="quarter" idx="11"/>
          </p:nvPr>
        </p:nvSpPr>
        <p:spPr>
          <a:xfrm>
            <a:off x="3429000" y="6477000"/>
            <a:ext cx="2895600" cy="365125"/>
          </a:xfrm>
          <a:prstGeom prst="rect">
            <a:avLst/>
          </a:prstGeom>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F2D64DB-16D8-4C88-AD28-BE304912E4E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jpeg"/><Relationship Id="rId3" Type="http://schemas.openxmlformats.org/officeDocument/2006/relationships/slideLayout" Target="../slideLayouts/slideLayout3.xml"/><Relationship Id="rId21" Type="http://schemas.openxmlformats.org/officeDocument/2006/relationships/image" Target="../media/image9.jpe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jpeg"/><Relationship Id="rId20"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2.png"/><Relationship Id="rId5" Type="http://schemas.openxmlformats.org/officeDocument/2006/relationships/slideLayout" Target="../slideLayouts/slideLayout5.xml"/><Relationship Id="rId15" Type="http://schemas.openxmlformats.org/officeDocument/2006/relationships/image" Target="../media/image3.jpeg"/><Relationship Id="rId23" Type="http://schemas.openxmlformats.org/officeDocument/2006/relationships/image" Target="../media/image11.jpeg"/><Relationship Id="rId10" Type="http://schemas.openxmlformats.org/officeDocument/2006/relationships/slideLayout" Target="../slideLayouts/slideLayout10.xml"/><Relationship Id="rId19" Type="http://schemas.openxmlformats.org/officeDocument/2006/relationships/image" Target="../media/image7.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 Id="rId22"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1033" name="Picture 1" descr="fci logo Edited 3 4 07"/>
          <p:cNvPicPr>
            <a:picLocks noChangeAspect="1" noChangeArrowheads="1"/>
          </p:cNvPicPr>
          <p:nvPr/>
        </p:nvPicPr>
        <p:blipFill>
          <a:blip r:embed="rId14" cstate="email"/>
          <a:srcRect/>
          <a:stretch>
            <a:fillRect/>
          </a:stretch>
        </p:blipFill>
        <p:spPr bwMode="auto">
          <a:xfrm>
            <a:off x="60325" y="111126"/>
            <a:ext cx="930275" cy="886626"/>
          </a:xfrm>
          <a:prstGeom prst="rect">
            <a:avLst/>
          </a:prstGeom>
          <a:noFill/>
          <a:ln w="9525">
            <a:noFill/>
            <a:miter lim="800000"/>
            <a:headEnd/>
            <a:tailEnd/>
          </a:ln>
        </p:spPr>
      </p:pic>
      <p:pic>
        <p:nvPicPr>
          <p:cNvPr id="50" name="Picture 14" descr="UPA 014"/>
          <p:cNvPicPr>
            <a:picLocks noChangeAspect="1" noChangeArrowheads="1"/>
          </p:cNvPicPr>
          <p:nvPr/>
        </p:nvPicPr>
        <p:blipFill>
          <a:blip r:embed="rId15" cstate="email"/>
          <a:srcRect/>
          <a:stretch>
            <a:fillRect/>
          </a:stretch>
        </p:blipFill>
        <p:spPr bwMode="auto">
          <a:xfrm>
            <a:off x="0" y="4108450"/>
            <a:ext cx="1083221" cy="607828"/>
          </a:xfrm>
          <a:prstGeom prst="rect">
            <a:avLst/>
          </a:prstGeom>
          <a:noFill/>
          <a:ln w="9525" algn="in">
            <a:noFill/>
            <a:miter lim="800000"/>
            <a:headEnd/>
            <a:tailEnd/>
          </a:ln>
        </p:spPr>
      </p:pic>
      <p:pic>
        <p:nvPicPr>
          <p:cNvPr id="3" name="Picture 3" descr="G:\tanzania shoot\Tanzania\100D3100\DSC_0569.JPG"/>
          <p:cNvPicPr>
            <a:picLocks noChangeAspect="1" noChangeArrowheads="1"/>
          </p:cNvPicPr>
          <p:nvPr userDrawn="1"/>
        </p:nvPicPr>
        <p:blipFill>
          <a:blip r:embed="rId16" cstate="print"/>
          <a:srcRect/>
          <a:stretch>
            <a:fillRect/>
          </a:stretch>
        </p:blipFill>
        <p:spPr bwMode="auto">
          <a:xfrm>
            <a:off x="0" y="2584450"/>
            <a:ext cx="1066800" cy="711200"/>
          </a:xfrm>
          <a:prstGeom prst="rect">
            <a:avLst/>
          </a:prstGeom>
          <a:noFill/>
        </p:spPr>
      </p:pic>
      <p:pic>
        <p:nvPicPr>
          <p:cNvPr id="7" name="Picture 4" descr="G:\CDTT\mixed_veg_643.jpg"/>
          <p:cNvPicPr>
            <a:picLocks noChangeAspect="1" noChangeArrowheads="1"/>
          </p:cNvPicPr>
          <p:nvPr userDrawn="1"/>
        </p:nvPicPr>
        <p:blipFill>
          <a:blip r:embed="rId17" cstate="print"/>
          <a:srcRect/>
          <a:stretch>
            <a:fillRect/>
          </a:stretch>
        </p:blipFill>
        <p:spPr bwMode="auto">
          <a:xfrm>
            <a:off x="0" y="1251603"/>
            <a:ext cx="1066800" cy="647047"/>
          </a:xfrm>
          <a:prstGeom prst="rect">
            <a:avLst/>
          </a:prstGeom>
          <a:noFill/>
        </p:spPr>
      </p:pic>
      <p:pic>
        <p:nvPicPr>
          <p:cNvPr id="1029" name="Picture 5" descr="G:\CDTT\variety-of-pulses-fb5dc.jpg"/>
          <p:cNvPicPr>
            <a:picLocks noChangeAspect="1" noChangeArrowheads="1"/>
          </p:cNvPicPr>
          <p:nvPr userDrawn="1"/>
        </p:nvPicPr>
        <p:blipFill>
          <a:blip r:embed="rId18" cstate="print"/>
          <a:srcRect/>
          <a:stretch>
            <a:fillRect/>
          </a:stretch>
        </p:blipFill>
        <p:spPr bwMode="auto">
          <a:xfrm>
            <a:off x="0" y="4718050"/>
            <a:ext cx="1143000" cy="762315"/>
          </a:xfrm>
          <a:prstGeom prst="rect">
            <a:avLst/>
          </a:prstGeom>
          <a:noFill/>
        </p:spPr>
      </p:pic>
      <p:pic>
        <p:nvPicPr>
          <p:cNvPr id="1030" name="Picture 6" descr="G:\tanzania shoot\From CD\DSC03546.JPG"/>
          <p:cNvPicPr>
            <a:picLocks noChangeAspect="1" noChangeArrowheads="1"/>
          </p:cNvPicPr>
          <p:nvPr userDrawn="1"/>
        </p:nvPicPr>
        <p:blipFill>
          <a:blip r:embed="rId19" cstate="print"/>
          <a:srcRect/>
          <a:stretch>
            <a:fillRect/>
          </a:stretch>
        </p:blipFill>
        <p:spPr bwMode="auto">
          <a:xfrm>
            <a:off x="0" y="3270250"/>
            <a:ext cx="1117600" cy="838200"/>
          </a:xfrm>
          <a:prstGeom prst="rect">
            <a:avLst/>
          </a:prstGeom>
          <a:noFill/>
        </p:spPr>
      </p:pic>
      <p:pic>
        <p:nvPicPr>
          <p:cNvPr id="1031" name="Picture 7" descr="G:\tanzania shoot\DoHoMa Photos Y2\Manyire Commercial Village- A resource Centre.JPG"/>
          <p:cNvPicPr>
            <a:picLocks noChangeAspect="1" noChangeArrowheads="1"/>
          </p:cNvPicPr>
          <p:nvPr userDrawn="1"/>
        </p:nvPicPr>
        <p:blipFill>
          <a:blip r:embed="rId20" cstate="print"/>
          <a:srcRect/>
          <a:stretch>
            <a:fillRect/>
          </a:stretch>
        </p:blipFill>
        <p:spPr bwMode="auto">
          <a:xfrm>
            <a:off x="0" y="6089650"/>
            <a:ext cx="1152525" cy="768350"/>
          </a:xfrm>
          <a:prstGeom prst="rect">
            <a:avLst/>
          </a:prstGeom>
          <a:noFill/>
        </p:spPr>
      </p:pic>
      <p:pic>
        <p:nvPicPr>
          <p:cNvPr id="1032" name="Picture 8" descr="G:\tanzania shoot\Tanzania\4\5\DSC_0225.JPG"/>
          <p:cNvPicPr>
            <a:picLocks noChangeAspect="1" noChangeArrowheads="1"/>
          </p:cNvPicPr>
          <p:nvPr userDrawn="1"/>
        </p:nvPicPr>
        <p:blipFill>
          <a:blip r:embed="rId21" cstate="print"/>
          <a:srcRect/>
          <a:stretch>
            <a:fillRect/>
          </a:stretch>
        </p:blipFill>
        <p:spPr bwMode="auto">
          <a:xfrm>
            <a:off x="0" y="5403850"/>
            <a:ext cx="1143000" cy="762000"/>
          </a:xfrm>
          <a:prstGeom prst="rect">
            <a:avLst/>
          </a:prstGeom>
          <a:noFill/>
        </p:spPr>
      </p:pic>
      <p:pic>
        <p:nvPicPr>
          <p:cNvPr id="9" name="Picture 10" descr="G:\tanzania shoot\Tanzania\100D3100\DSC_0661.JPG"/>
          <p:cNvPicPr>
            <a:picLocks noChangeAspect="1" noChangeArrowheads="1"/>
          </p:cNvPicPr>
          <p:nvPr userDrawn="1"/>
        </p:nvPicPr>
        <p:blipFill>
          <a:blip r:embed="rId22" cstate="print"/>
          <a:srcRect/>
          <a:stretch>
            <a:fillRect/>
          </a:stretch>
        </p:blipFill>
        <p:spPr bwMode="auto">
          <a:xfrm>
            <a:off x="0" y="1898650"/>
            <a:ext cx="1066800" cy="711200"/>
          </a:xfrm>
          <a:prstGeom prst="rect">
            <a:avLst/>
          </a:prstGeom>
          <a:noFill/>
        </p:spPr>
      </p:pic>
      <p:pic>
        <p:nvPicPr>
          <p:cNvPr id="25" name="Picture 24" descr="Picture1.jpg"/>
          <p:cNvPicPr>
            <a:picLocks noChangeAspect="1"/>
          </p:cNvPicPr>
          <p:nvPr/>
        </p:nvPicPr>
        <p:blipFill>
          <a:blip r:embed="rId23" cstate="email"/>
          <a:srcRect/>
          <a:stretch>
            <a:fillRect/>
          </a:stretch>
        </p:blipFill>
        <p:spPr>
          <a:xfrm>
            <a:off x="1066800" y="0"/>
            <a:ext cx="8077201" cy="6858000"/>
          </a:xfrm>
          <a:prstGeom prst="rect">
            <a:avLst/>
          </a:prstGeom>
        </p:spPr>
      </p:pic>
      <p:sp>
        <p:nvSpPr>
          <p:cNvPr id="1027" name="Title Placeholder 1"/>
          <p:cNvSpPr>
            <a:spLocks noGrp="1"/>
          </p:cNvSpPr>
          <p:nvPr>
            <p:ph type="title"/>
          </p:nvPr>
        </p:nvSpPr>
        <p:spPr bwMode="auto">
          <a:xfrm>
            <a:off x="1447800" y="274638"/>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Text Placeholder 2"/>
          <p:cNvSpPr>
            <a:spLocks noGrp="1"/>
          </p:cNvSpPr>
          <p:nvPr>
            <p:ph type="body" idx="1"/>
          </p:nvPr>
        </p:nvSpPr>
        <p:spPr bwMode="auto">
          <a:xfrm>
            <a:off x="1219200" y="1600200"/>
            <a:ext cx="7010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43000" y="6492875"/>
            <a:ext cx="1676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bg1"/>
                </a:solidFill>
                <a:latin typeface="+mn-lt"/>
              </a:defRPr>
            </a:lvl1pPr>
          </a:lstStyle>
          <a:p>
            <a:fld id="{2BA5399B-EA22-4D54-9447-83898157035C}" type="datetimeFigureOut">
              <a:rPr lang="en-US" smtClean="0"/>
              <a:pPr/>
              <a:t>9/13/2023</a:t>
            </a:fld>
            <a:endParaRPr lang="en-US"/>
          </a:p>
        </p:txBody>
      </p:sp>
      <p:sp>
        <p:nvSpPr>
          <p:cNvPr id="6" name="Slide Number Placeholder 5"/>
          <p:cNvSpPr>
            <a:spLocks noGrp="1"/>
          </p:cNvSpPr>
          <p:nvPr>
            <p:ph type="sldNum" sz="quarter" idx="4"/>
          </p:nvPr>
        </p:nvSpPr>
        <p:spPr>
          <a:xfrm>
            <a:off x="6781800" y="6356350"/>
            <a:ext cx="19050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fld id="{EF2D64DB-16D8-4C88-AD28-BE304912E4E0}" type="slidenum">
              <a:rPr lang="en-US" smtClean="0"/>
              <a:pPr/>
              <a:t>‹#›</a:t>
            </a:fld>
            <a:endParaRPr lang="en-US" dirty="0"/>
          </a:p>
        </p:txBody>
      </p:sp>
      <p:pic>
        <p:nvPicPr>
          <p:cNvPr id="1026" name="Picture 2" descr="G:\CDTT\cv-logo.png"/>
          <p:cNvPicPr>
            <a:picLocks noChangeAspect="1" noChangeArrowheads="1"/>
          </p:cNvPicPr>
          <p:nvPr userDrawn="1"/>
        </p:nvPicPr>
        <p:blipFill>
          <a:blip r:embed="rId24" cstate="print"/>
          <a:srcRect l="3908" t="15632" b="14023"/>
          <a:stretch>
            <a:fillRect/>
          </a:stretch>
        </p:blipFill>
        <p:spPr bwMode="auto">
          <a:xfrm>
            <a:off x="8153401" y="0"/>
            <a:ext cx="1066799" cy="1010652"/>
          </a:xfrm>
          <a:prstGeom prst="rect">
            <a:avLst/>
          </a:prstGeom>
          <a:noFill/>
        </p:spPr>
      </p:pic>
      <p:sp>
        <p:nvSpPr>
          <p:cNvPr id="24" name="Footer Placeholder 3"/>
          <p:cNvSpPr txBox="1">
            <a:spLocks/>
          </p:cNvSpPr>
          <p:nvPr userDrawn="1"/>
        </p:nvSpPr>
        <p:spPr>
          <a:xfrm>
            <a:off x="3276600" y="6416675"/>
            <a:ext cx="30480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rPr>
              <a:t>Winning Markets for smallholders!</a:t>
            </a: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kern="1200">
          <a:solidFill>
            <a:schemeClr val="bg1"/>
          </a:solidFill>
          <a:latin typeface="Univers" pitchFamily="34" charset="0"/>
          <a:ea typeface="+mj-ea"/>
          <a:cs typeface="+mj-cs"/>
        </a:defRPr>
      </a:lvl1pPr>
      <a:lvl2pPr algn="ctr" rtl="0" eaLnBrk="1" fontAlgn="base" hangingPunct="1">
        <a:spcBef>
          <a:spcPct val="0"/>
        </a:spcBef>
        <a:spcAft>
          <a:spcPct val="0"/>
        </a:spcAft>
        <a:defRPr sz="4400">
          <a:solidFill>
            <a:schemeClr val="bg1"/>
          </a:solidFill>
          <a:latin typeface="Franklin Gothic Book" pitchFamily="34" charset="0"/>
        </a:defRPr>
      </a:lvl2pPr>
      <a:lvl3pPr algn="ctr" rtl="0" eaLnBrk="1" fontAlgn="base" hangingPunct="1">
        <a:spcBef>
          <a:spcPct val="0"/>
        </a:spcBef>
        <a:spcAft>
          <a:spcPct val="0"/>
        </a:spcAft>
        <a:defRPr sz="4400">
          <a:solidFill>
            <a:schemeClr val="bg1"/>
          </a:solidFill>
          <a:latin typeface="Franklin Gothic Book" pitchFamily="34" charset="0"/>
        </a:defRPr>
      </a:lvl3pPr>
      <a:lvl4pPr algn="ctr" rtl="0" eaLnBrk="1" fontAlgn="base" hangingPunct="1">
        <a:spcBef>
          <a:spcPct val="0"/>
        </a:spcBef>
        <a:spcAft>
          <a:spcPct val="0"/>
        </a:spcAft>
        <a:defRPr sz="4400">
          <a:solidFill>
            <a:schemeClr val="bg1"/>
          </a:solidFill>
          <a:latin typeface="Franklin Gothic Book" pitchFamily="34" charset="0"/>
        </a:defRPr>
      </a:lvl4pPr>
      <a:lvl5pPr algn="ctr" rtl="0" eaLnBrk="1" fontAlgn="base" hangingPunct="1">
        <a:spcBef>
          <a:spcPct val="0"/>
        </a:spcBef>
        <a:spcAft>
          <a:spcPct val="0"/>
        </a:spcAft>
        <a:defRPr sz="4400">
          <a:solidFill>
            <a:schemeClr val="bg1"/>
          </a:solidFill>
          <a:latin typeface="Franklin Gothic Book" pitchFamily="34" charset="0"/>
        </a:defRPr>
      </a:lvl5pPr>
      <a:lvl6pPr marL="457200" algn="ctr" rtl="0" eaLnBrk="1" fontAlgn="base" hangingPunct="1">
        <a:spcBef>
          <a:spcPct val="0"/>
        </a:spcBef>
        <a:spcAft>
          <a:spcPct val="0"/>
        </a:spcAft>
        <a:defRPr sz="4400">
          <a:solidFill>
            <a:schemeClr val="bg1"/>
          </a:solidFill>
          <a:latin typeface="Franklin Gothic Book" pitchFamily="34" charset="0"/>
        </a:defRPr>
      </a:lvl6pPr>
      <a:lvl7pPr marL="914400" algn="ctr" rtl="0" eaLnBrk="1" fontAlgn="base" hangingPunct="1">
        <a:spcBef>
          <a:spcPct val="0"/>
        </a:spcBef>
        <a:spcAft>
          <a:spcPct val="0"/>
        </a:spcAft>
        <a:defRPr sz="4400">
          <a:solidFill>
            <a:schemeClr val="bg1"/>
          </a:solidFill>
          <a:latin typeface="Franklin Gothic Book" pitchFamily="34" charset="0"/>
        </a:defRPr>
      </a:lvl7pPr>
      <a:lvl8pPr marL="1371600" algn="ctr" rtl="0" eaLnBrk="1" fontAlgn="base" hangingPunct="1">
        <a:spcBef>
          <a:spcPct val="0"/>
        </a:spcBef>
        <a:spcAft>
          <a:spcPct val="0"/>
        </a:spcAft>
        <a:defRPr sz="4400">
          <a:solidFill>
            <a:schemeClr val="bg1"/>
          </a:solidFill>
          <a:latin typeface="Franklin Gothic Book" pitchFamily="34" charset="0"/>
        </a:defRPr>
      </a:lvl8pPr>
      <a:lvl9pPr marL="1828800" algn="ctr" rtl="0" eaLnBrk="1" fontAlgn="base" hangingPunct="1">
        <a:spcBef>
          <a:spcPct val="0"/>
        </a:spcBef>
        <a:spcAft>
          <a:spcPct val="0"/>
        </a:spcAft>
        <a:defRPr sz="4400">
          <a:solidFill>
            <a:schemeClr val="bg1"/>
          </a:solidFill>
          <a:latin typeface="Franklin Gothic Book"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bg1"/>
          </a:solidFill>
          <a:latin typeface="Univers" pitchFamily="34" charset="0"/>
          <a:ea typeface="+mn-ea"/>
          <a:cs typeface="+mn-cs"/>
        </a:defRPr>
      </a:lvl1pPr>
      <a:lvl2pPr marL="742950" indent="-285750" algn="l" rtl="0" eaLnBrk="1" fontAlgn="base" hangingPunct="1">
        <a:spcBef>
          <a:spcPct val="20000"/>
        </a:spcBef>
        <a:spcAft>
          <a:spcPct val="0"/>
        </a:spcAft>
        <a:buFont typeface="Wingdings" pitchFamily="2" charset="2"/>
        <a:buChar char="v"/>
        <a:defRPr sz="2800" b="1" kern="1200">
          <a:solidFill>
            <a:schemeClr val="bg1"/>
          </a:solidFill>
          <a:latin typeface="Univers" pitchFamily="34" charset="0"/>
          <a:ea typeface="+mn-ea"/>
          <a:cs typeface="+mn-cs"/>
        </a:defRPr>
      </a:lvl2pPr>
      <a:lvl3pPr marL="1143000" indent="-228600" algn="l" rtl="0" eaLnBrk="1" fontAlgn="base" hangingPunct="1">
        <a:spcBef>
          <a:spcPct val="20000"/>
        </a:spcBef>
        <a:spcAft>
          <a:spcPct val="0"/>
        </a:spcAft>
        <a:buFont typeface="Arial" charset="0"/>
        <a:buChar char="•"/>
        <a:defRPr sz="2400" b="1" kern="1200">
          <a:solidFill>
            <a:schemeClr val="bg1"/>
          </a:solidFill>
          <a:latin typeface="Univers"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bg1"/>
          </a:solidFill>
          <a:latin typeface="Univers" pitchFamily="34" charset="0"/>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bg1"/>
          </a:solidFill>
          <a:latin typeface="Univer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mailto:fameinstitute77@gmail.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bwMode="auto">
          <a:xfrm>
            <a:off x="1203036" y="1219200"/>
            <a:ext cx="7924800" cy="5638800"/>
          </a:xfrm>
          <a:prstGeom prst="rect">
            <a:avLst/>
          </a:prstGeom>
          <a:solidFill>
            <a:schemeClr val="accent4">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kern="1200">
                <a:solidFill>
                  <a:schemeClr val="bg1"/>
                </a:solidFill>
                <a:latin typeface="Univers" pitchFamily="34" charset="0"/>
                <a:ea typeface="+mj-ea"/>
                <a:cs typeface="+mj-cs"/>
              </a:defRPr>
            </a:lvl1pPr>
            <a:lvl2pPr algn="ctr" rtl="0" eaLnBrk="1" fontAlgn="base" hangingPunct="1">
              <a:spcBef>
                <a:spcPct val="0"/>
              </a:spcBef>
              <a:spcAft>
                <a:spcPct val="0"/>
              </a:spcAft>
              <a:defRPr sz="4400">
                <a:solidFill>
                  <a:schemeClr val="bg1"/>
                </a:solidFill>
                <a:latin typeface="Franklin Gothic Book" pitchFamily="34" charset="0"/>
              </a:defRPr>
            </a:lvl2pPr>
            <a:lvl3pPr algn="ctr" rtl="0" eaLnBrk="1" fontAlgn="base" hangingPunct="1">
              <a:spcBef>
                <a:spcPct val="0"/>
              </a:spcBef>
              <a:spcAft>
                <a:spcPct val="0"/>
              </a:spcAft>
              <a:defRPr sz="4400">
                <a:solidFill>
                  <a:schemeClr val="bg1"/>
                </a:solidFill>
                <a:latin typeface="Franklin Gothic Book" pitchFamily="34" charset="0"/>
              </a:defRPr>
            </a:lvl3pPr>
            <a:lvl4pPr algn="ctr" rtl="0" eaLnBrk="1" fontAlgn="base" hangingPunct="1">
              <a:spcBef>
                <a:spcPct val="0"/>
              </a:spcBef>
              <a:spcAft>
                <a:spcPct val="0"/>
              </a:spcAft>
              <a:defRPr sz="4400">
                <a:solidFill>
                  <a:schemeClr val="bg1"/>
                </a:solidFill>
                <a:latin typeface="Franklin Gothic Book" pitchFamily="34" charset="0"/>
              </a:defRPr>
            </a:lvl4pPr>
            <a:lvl5pPr algn="ctr" rtl="0" eaLnBrk="1" fontAlgn="base" hangingPunct="1">
              <a:spcBef>
                <a:spcPct val="0"/>
              </a:spcBef>
              <a:spcAft>
                <a:spcPct val="0"/>
              </a:spcAft>
              <a:defRPr sz="4400">
                <a:solidFill>
                  <a:schemeClr val="bg1"/>
                </a:solidFill>
                <a:latin typeface="Franklin Gothic Book" pitchFamily="34" charset="0"/>
              </a:defRPr>
            </a:lvl5pPr>
            <a:lvl6pPr marL="457200" algn="ctr" rtl="0" eaLnBrk="1" fontAlgn="base" hangingPunct="1">
              <a:spcBef>
                <a:spcPct val="0"/>
              </a:spcBef>
              <a:spcAft>
                <a:spcPct val="0"/>
              </a:spcAft>
              <a:defRPr sz="4400">
                <a:solidFill>
                  <a:schemeClr val="bg1"/>
                </a:solidFill>
                <a:latin typeface="Franklin Gothic Book" pitchFamily="34" charset="0"/>
              </a:defRPr>
            </a:lvl6pPr>
            <a:lvl7pPr marL="914400" algn="ctr" rtl="0" eaLnBrk="1" fontAlgn="base" hangingPunct="1">
              <a:spcBef>
                <a:spcPct val="0"/>
              </a:spcBef>
              <a:spcAft>
                <a:spcPct val="0"/>
              </a:spcAft>
              <a:defRPr sz="4400">
                <a:solidFill>
                  <a:schemeClr val="bg1"/>
                </a:solidFill>
                <a:latin typeface="Franklin Gothic Book" pitchFamily="34" charset="0"/>
              </a:defRPr>
            </a:lvl7pPr>
            <a:lvl8pPr marL="1371600" algn="ctr" rtl="0" eaLnBrk="1" fontAlgn="base" hangingPunct="1">
              <a:spcBef>
                <a:spcPct val="0"/>
              </a:spcBef>
              <a:spcAft>
                <a:spcPct val="0"/>
              </a:spcAft>
              <a:defRPr sz="4400">
                <a:solidFill>
                  <a:schemeClr val="bg1"/>
                </a:solidFill>
                <a:latin typeface="Franklin Gothic Book" pitchFamily="34" charset="0"/>
              </a:defRPr>
            </a:lvl8pPr>
            <a:lvl9pPr marL="1828800" algn="ctr" rtl="0" eaLnBrk="1" fontAlgn="base" hangingPunct="1">
              <a:spcBef>
                <a:spcPct val="0"/>
              </a:spcBef>
              <a:spcAft>
                <a:spcPct val="0"/>
              </a:spcAft>
              <a:defRPr sz="4400">
                <a:solidFill>
                  <a:schemeClr val="bg1"/>
                </a:solidFill>
                <a:latin typeface="Franklin Gothic Book" pitchFamily="34" charset="0"/>
              </a:defRPr>
            </a:lvl9pPr>
          </a:lstStyle>
          <a:p>
            <a:r>
              <a:rPr lang="en-US" sz="4000" b="1" dirty="0">
                <a:solidFill>
                  <a:srgbClr val="00B050"/>
                </a:solidFill>
                <a:latin typeface="Berlin Sans FB Demi" panose="020E0802020502020306" pitchFamily="34" charset="0"/>
              </a:rPr>
              <a:t>FRIENDS OF AGRIBUSINESS MANAGEMENT AND ENTREPRENEURSHIP INSTITUTE</a:t>
            </a:r>
            <a:r>
              <a:rPr lang="en-US" dirty="0">
                <a:latin typeface="Bookman Old Style" panose="02050604050505020204" pitchFamily="18" charset="0"/>
              </a:rPr>
              <a:t/>
            </a:r>
            <a:br>
              <a:rPr lang="en-US" dirty="0">
                <a:latin typeface="Bookman Old Style" panose="02050604050505020204" pitchFamily="18" charset="0"/>
              </a:rPr>
            </a:br>
            <a:r>
              <a:rPr lang="en-US" sz="4000" b="1" dirty="0" smtClean="0">
                <a:solidFill>
                  <a:srgbClr val="00B050"/>
                </a:solidFill>
                <a:latin typeface="Berlin Sans FB Demi" panose="020E0802020502020306" pitchFamily="34" charset="0"/>
              </a:rPr>
              <a:t>(FAME</a:t>
            </a:r>
            <a:r>
              <a:rPr lang="en-US" sz="4000" b="1" dirty="0" smtClean="0">
                <a:solidFill>
                  <a:srgbClr val="00B050"/>
                </a:solidFill>
                <a:latin typeface="Berlin Sans FB Demi" panose="020E0802020502020306" pitchFamily="34" charset="0"/>
              </a:rPr>
              <a:t>)</a:t>
            </a:r>
            <a:r>
              <a:rPr lang="en-US" dirty="0">
                <a:latin typeface="Bookman Old Style" panose="02050604050505020204" pitchFamily="18" charset="0"/>
              </a:rPr>
              <a:t/>
            </a:r>
            <a:br>
              <a:rPr lang="en-US" dirty="0">
                <a:latin typeface="Bookman Old Style" panose="02050604050505020204" pitchFamily="18" charset="0"/>
              </a:rPr>
            </a:br>
            <a:endParaRPr lang="en-US" sz="4000" b="1" dirty="0"/>
          </a:p>
          <a:p>
            <a:r>
              <a:rPr lang="en-US" sz="4000" b="1" dirty="0"/>
              <a:t>POLLY </a:t>
            </a:r>
            <a:r>
              <a:rPr lang="en-US" sz="4000" b="1" dirty="0" smtClean="0"/>
              <a:t>TOM</a:t>
            </a:r>
            <a:r>
              <a:rPr lang="en-US" sz="4000" b="1" dirty="0"/>
              <a:t/>
            </a:r>
            <a:br>
              <a:rPr lang="en-US" sz="4000" b="1" dirty="0"/>
            </a:br>
            <a:r>
              <a:rPr lang="en-US" sz="4000" dirty="0">
                <a:latin typeface="Tahoma" panose="020B0604030504040204" pitchFamily="34" charset="0"/>
                <a:ea typeface="Tahoma" panose="020B0604030504040204" pitchFamily="34" charset="0"/>
                <a:cs typeface="Tahoma" panose="020B0604030504040204" pitchFamily="34" charset="0"/>
              </a:rPr>
              <a:t>FAME Farm and Institute</a:t>
            </a:r>
            <a:br>
              <a:rPr lang="en-US" sz="4000" dirty="0">
                <a:latin typeface="Tahoma" panose="020B0604030504040204" pitchFamily="34" charset="0"/>
                <a:ea typeface="Tahoma" panose="020B0604030504040204" pitchFamily="34" charset="0"/>
                <a:cs typeface="Tahoma" panose="020B0604030504040204" pitchFamily="34" charset="0"/>
              </a:rPr>
            </a:br>
            <a:r>
              <a:rPr lang="en-US" sz="4000" dirty="0"/>
              <a:t/>
            </a:r>
            <a:br>
              <a:rPr lang="en-US" sz="4000" dirty="0"/>
            </a:br>
            <a:r>
              <a:rPr lang="en-US" sz="2800" dirty="0"/>
              <a:t/>
            </a:r>
            <a:br>
              <a:rPr lang="en-US" sz="2800" dirty="0"/>
            </a:br>
            <a:endParaRPr lang="en-US" sz="2000" dirty="0"/>
          </a:p>
        </p:txBody>
      </p:sp>
    </p:spTree>
    <p:extLst>
      <p:ext uri="{BB962C8B-B14F-4D97-AF65-F5344CB8AC3E}">
        <p14:creationId xmlns:p14="http://schemas.microsoft.com/office/powerpoint/2010/main" xmlns="" val="14934933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a:t>Biogas Exhibition by P5 Pupils – St. Patrick </a:t>
            </a:r>
            <a:r>
              <a:rPr lang="en-GB" sz="3200" b="1" dirty="0" err="1"/>
              <a:t>Kigulu</a:t>
            </a:r>
            <a:r>
              <a:rPr lang="en-GB" sz="3200" b="1" dirty="0"/>
              <a:t> Girls P/S</a:t>
            </a:r>
            <a:endParaRPr lang="en-US" sz="3200" b="1" dirty="0"/>
          </a:p>
        </p:txBody>
      </p:sp>
      <p:pic>
        <p:nvPicPr>
          <p:cNvPr id="4" name="Picture 3" descr="F:\SAM_3882.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1524000"/>
            <a:ext cx="7924800" cy="5334000"/>
          </a:xfrm>
          <a:prstGeom prst="rect">
            <a:avLst/>
          </a:prstGeom>
          <a:noFill/>
          <a:ln>
            <a:noFill/>
          </a:ln>
        </p:spPr>
      </p:pic>
    </p:spTree>
    <p:extLst>
      <p:ext uri="{BB962C8B-B14F-4D97-AF65-F5344CB8AC3E}">
        <p14:creationId xmlns:p14="http://schemas.microsoft.com/office/powerpoint/2010/main" xmlns="" val="3872289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066800" y="0"/>
            <a:ext cx="6248400" cy="914400"/>
          </a:xfrm>
          <a:solidFill>
            <a:srgbClr val="006600"/>
          </a:solidFill>
        </p:spPr>
        <p:txBody>
          <a:bodyPr/>
          <a:lstStyle/>
          <a:p>
            <a:r>
              <a:rPr lang="en-US" sz="2400" b="1" dirty="0">
                <a:solidFill>
                  <a:schemeClr val="tx1"/>
                </a:solidFill>
                <a:latin typeface="Candara" panose="020E0502030303020204" pitchFamily="34" charset="0"/>
              </a:rPr>
              <a:t>Influencing Nutrition Through School Partnerships</a:t>
            </a:r>
          </a:p>
        </p:txBody>
      </p:sp>
      <p:pic>
        <p:nvPicPr>
          <p:cNvPr id="4" name="Picture 3" descr="C:\Users\Admin\Desktop\April\pictures 9days\104NIKON\DSCN7002.JPG"/>
          <p:cNvPicPr/>
          <p:nvPr/>
        </p:nvPicPr>
        <p:blipFill>
          <a:blip r:embed="rId2" cstate="print"/>
          <a:srcRect/>
          <a:stretch>
            <a:fillRect/>
          </a:stretch>
        </p:blipFill>
        <p:spPr bwMode="auto">
          <a:xfrm>
            <a:off x="2240597" y="1678304"/>
            <a:ext cx="5912803" cy="46462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709"/>
            <a:ext cx="6096000" cy="962891"/>
          </a:xfrm>
        </p:spPr>
        <p:txBody>
          <a:bodyPr/>
          <a:lstStyle/>
          <a:p>
            <a:r>
              <a:rPr lang="en-GB" sz="4000" b="1" dirty="0"/>
              <a:t>Mushroom Growing</a:t>
            </a:r>
            <a:endParaRPr lang="en-US" sz="4000" b="1"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b="15425"/>
          <a:stretch/>
        </p:blipFill>
        <p:spPr>
          <a:xfrm>
            <a:off x="4419600" y="3962400"/>
            <a:ext cx="4368149" cy="28956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11111" r="35556" b="30247"/>
          <a:stretch/>
        </p:blipFill>
        <p:spPr>
          <a:xfrm>
            <a:off x="1408545" y="976745"/>
            <a:ext cx="3620655" cy="285023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xmlns="" val="0"/>
              </a:ext>
            </a:extLst>
          </a:blip>
          <a:srcRect l="10723" r="27054" b="5926"/>
          <a:stretch/>
        </p:blipFill>
        <p:spPr>
          <a:xfrm rot="10800000">
            <a:off x="5257800" y="955963"/>
            <a:ext cx="3528297" cy="2871017"/>
          </a:xfrm>
          <a:prstGeom prst="rect">
            <a:avLst/>
          </a:prstGeom>
        </p:spPr>
      </p:pic>
      <p:pic>
        <p:nvPicPr>
          <p:cNvPr id="21506" name="Picture 2" descr="C:\Users\happy\Desktop\GoT en Polly\IMG-20230619-WA0012.jpg"/>
          <p:cNvPicPr>
            <a:picLocks noChangeAspect="1" noChangeArrowheads="1"/>
          </p:cNvPicPr>
          <p:nvPr/>
        </p:nvPicPr>
        <p:blipFill>
          <a:blip r:embed="rId5" cstate="print"/>
          <a:srcRect t="21481" b="19259"/>
          <a:stretch>
            <a:fillRect/>
          </a:stretch>
        </p:blipFill>
        <p:spPr bwMode="auto">
          <a:xfrm>
            <a:off x="1371600" y="2631440"/>
            <a:ext cx="3467100" cy="4226560"/>
          </a:xfrm>
          <a:prstGeom prst="rect">
            <a:avLst/>
          </a:prstGeom>
          <a:noFill/>
        </p:spPr>
      </p:pic>
    </p:spTree>
    <p:extLst>
      <p:ext uri="{BB962C8B-B14F-4D97-AF65-F5344CB8AC3E}">
        <p14:creationId xmlns:p14="http://schemas.microsoft.com/office/powerpoint/2010/main" xmlns="" val="5793602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6553200" cy="1143000"/>
          </a:xfrm>
        </p:spPr>
        <p:txBody>
          <a:bodyPr/>
          <a:lstStyle/>
          <a:p>
            <a:r>
              <a:rPr lang="en-GB" b="1" dirty="0"/>
              <a:t>DIY Hydroponics Fodder</a:t>
            </a:r>
            <a:endParaRPr lang="en-US" b="1" dirty="0"/>
          </a:p>
        </p:txBody>
      </p:sp>
      <p:pic>
        <p:nvPicPr>
          <p:cNvPr id="3" name="Picture 2" descr="F:\zxc\335.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1524000"/>
            <a:ext cx="7132674" cy="5096540"/>
          </a:xfrm>
          <a:prstGeom prst="rect">
            <a:avLst/>
          </a:prstGeom>
          <a:noFill/>
          <a:ln>
            <a:noFill/>
          </a:ln>
        </p:spPr>
      </p:pic>
    </p:spTree>
    <p:extLst>
      <p:ext uri="{BB962C8B-B14F-4D97-AF65-F5344CB8AC3E}">
        <p14:creationId xmlns:p14="http://schemas.microsoft.com/office/powerpoint/2010/main" xmlns="" val="16974718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6172200" cy="1020762"/>
          </a:xfrm>
        </p:spPr>
        <p:txBody>
          <a:bodyPr/>
          <a:lstStyle/>
          <a:p>
            <a:r>
              <a:rPr lang="en-GB" sz="3100" b="1" dirty="0"/>
              <a:t>Solar Powered Irrigation System</a:t>
            </a:r>
            <a:endParaRPr lang="en-US" sz="31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a:off x="2225675" y="1863725"/>
            <a:ext cx="5588000" cy="4248150"/>
          </a:xfrm>
          <a:prstGeom prst="rect">
            <a:avLst/>
          </a:prstGeom>
        </p:spPr>
      </p:pic>
    </p:spTree>
    <p:extLst>
      <p:ext uri="{BB962C8B-B14F-4D97-AF65-F5344CB8AC3E}">
        <p14:creationId xmlns:p14="http://schemas.microsoft.com/office/powerpoint/2010/main" xmlns="" val="39218774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6172200" cy="715962"/>
          </a:xfrm>
        </p:spPr>
        <p:txBody>
          <a:bodyPr/>
          <a:lstStyle/>
          <a:p>
            <a:r>
              <a:rPr lang="en-GB" sz="3600" b="1" dirty="0"/>
              <a:t>Banana Macro Propagation</a:t>
            </a:r>
            <a:endParaRPr lang="en-US" sz="3600" b="1" dirty="0"/>
          </a:p>
        </p:txBody>
      </p:sp>
      <p:pic>
        <p:nvPicPr>
          <p:cNvPr id="4" name="Picture 4"/>
          <p:cNvPicPr>
            <a:picLocks noChangeAspect="1" noChangeArrowheads="1"/>
          </p:cNvPicPr>
          <p:nvPr/>
        </p:nvPicPr>
        <p:blipFill>
          <a:blip r:embed="rId2" cstate="print"/>
          <a:srcRect/>
          <a:stretch>
            <a:fillRect/>
          </a:stretch>
        </p:blipFill>
        <p:spPr bwMode="auto">
          <a:xfrm>
            <a:off x="4176337" y="3505200"/>
            <a:ext cx="2903939" cy="2667000"/>
          </a:xfrm>
          <a:prstGeom prst="rect">
            <a:avLst/>
          </a:prstGeom>
          <a:noFill/>
          <a:ln w="9525">
            <a:noFill/>
            <a:miter lim="800000"/>
            <a:headEnd/>
            <a:tailEnd/>
          </a:ln>
        </p:spPr>
      </p:pic>
      <p:pic>
        <p:nvPicPr>
          <p:cNvPr id="6" name="Picture 3" descr="D:\Farm Concern Int\clean seed photos\SAM_1245.JPG"/>
          <p:cNvPicPr>
            <a:picLocks noChangeAspect="1" noChangeArrowheads="1"/>
          </p:cNvPicPr>
          <p:nvPr/>
        </p:nvPicPr>
        <p:blipFill>
          <a:blip r:embed="rId3" cstate="print"/>
          <a:srcRect/>
          <a:stretch>
            <a:fillRect/>
          </a:stretch>
        </p:blipFill>
        <p:spPr bwMode="auto">
          <a:xfrm flipH="1">
            <a:off x="1676399" y="736805"/>
            <a:ext cx="5298337" cy="2615995"/>
          </a:xfrm>
          <a:prstGeom prst="rect">
            <a:avLst/>
          </a:prstGeom>
          <a:noFill/>
        </p:spPr>
      </p:pic>
      <p:pic>
        <p:nvPicPr>
          <p:cNvPr id="7" name="Picture 4"/>
          <p:cNvPicPr>
            <a:picLocks noChangeAspect="1" noChangeArrowheads="1"/>
          </p:cNvPicPr>
          <p:nvPr/>
        </p:nvPicPr>
        <p:blipFill>
          <a:blip r:embed="rId4" cstate="print"/>
          <a:srcRect/>
          <a:stretch>
            <a:fillRect/>
          </a:stretch>
        </p:blipFill>
        <p:spPr bwMode="auto">
          <a:xfrm>
            <a:off x="7156478" y="2826875"/>
            <a:ext cx="2015231" cy="1674587"/>
          </a:xfrm>
          <a:prstGeom prst="rect">
            <a:avLst/>
          </a:prstGeom>
          <a:noFill/>
          <a:ln w="9525">
            <a:noFill/>
            <a:miter lim="800000"/>
            <a:headEnd/>
            <a:tailEnd/>
          </a:ln>
          <a:effectLst/>
        </p:spPr>
      </p:pic>
      <p:pic>
        <p:nvPicPr>
          <p:cNvPr id="8" name="Picture 3"/>
          <p:cNvPicPr>
            <a:picLocks noChangeAspect="1" noChangeArrowheads="1"/>
          </p:cNvPicPr>
          <p:nvPr/>
        </p:nvPicPr>
        <p:blipFill>
          <a:blip r:embed="rId5" cstate="print"/>
          <a:srcRect/>
          <a:stretch>
            <a:fillRect/>
          </a:stretch>
        </p:blipFill>
        <p:spPr bwMode="auto">
          <a:xfrm>
            <a:off x="1143001" y="4112615"/>
            <a:ext cx="2971799" cy="2669185"/>
          </a:xfrm>
          <a:prstGeom prst="rect">
            <a:avLst/>
          </a:prstGeom>
          <a:noFill/>
          <a:ln w="9525">
            <a:noFill/>
            <a:miter lim="800000"/>
            <a:headEnd/>
            <a:tailEnd/>
          </a:ln>
          <a:effectLst/>
        </p:spPr>
      </p:pic>
    </p:spTree>
    <p:extLst>
      <p:ext uri="{BB962C8B-B14F-4D97-AF65-F5344CB8AC3E}">
        <p14:creationId xmlns:p14="http://schemas.microsoft.com/office/powerpoint/2010/main" xmlns="" val="9874366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4636"/>
            <a:ext cx="5791200" cy="1025236"/>
          </a:xfrm>
        </p:spPr>
        <p:txBody>
          <a:bodyPr/>
          <a:lstStyle/>
          <a:p>
            <a:r>
              <a:rPr lang="en-GB" sz="3500" b="1" dirty="0"/>
              <a:t>Rabbit &amp; Geese Farming</a:t>
            </a:r>
            <a:endParaRPr lang="en-US" sz="3500"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95400" y="838200"/>
            <a:ext cx="5257800" cy="393848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8200" y="3860800"/>
            <a:ext cx="4495800" cy="2997200"/>
          </a:xfrm>
          <a:prstGeom prst="rect">
            <a:avLst/>
          </a:prstGeom>
        </p:spPr>
      </p:pic>
    </p:spTree>
    <p:extLst>
      <p:ext uri="{BB962C8B-B14F-4D97-AF65-F5344CB8AC3E}">
        <p14:creationId xmlns:p14="http://schemas.microsoft.com/office/powerpoint/2010/main" xmlns="" val="30308077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4636"/>
            <a:ext cx="5867400" cy="685800"/>
          </a:xfrm>
        </p:spPr>
        <p:txBody>
          <a:bodyPr/>
          <a:lstStyle/>
          <a:p>
            <a:r>
              <a:rPr lang="en-GB" sz="3500" b="1" dirty="0"/>
              <a:t>Apiary &amp; Cocoa Production</a:t>
            </a:r>
            <a:endParaRPr lang="en-US" sz="35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43000" y="805873"/>
            <a:ext cx="5564613" cy="239452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95085" y="3148889"/>
            <a:ext cx="2948915" cy="369294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95600" y="3155816"/>
            <a:ext cx="3122187" cy="3686020"/>
          </a:xfrm>
          <a:prstGeom prst="rect">
            <a:avLst/>
          </a:prstGeom>
        </p:spPr>
      </p:pic>
    </p:spTree>
    <p:extLst>
      <p:ext uri="{BB962C8B-B14F-4D97-AF65-F5344CB8AC3E}">
        <p14:creationId xmlns:p14="http://schemas.microsoft.com/office/powerpoint/2010/main" xmlns="" val="34916008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4636"/>
            <a:ext cx="5715000" cy="685800"/>
          </a:xfrm>
        </p:spPr>
        <p:txBody>
          <a:bodyPr/>
          <a:lstStyle/>
          <a:p>
            <a:r>
              <a:rPr lang="en-GB" sz="3500" b="1" dirty="0"/>
              <a:t>Green House Management</a:t>
            </a:r>
            <a:endParaRPr lang="en-US" sz="3500" b="1"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r="27778"/>
          <a:stretch/>
        </p:blipFill>
        <p:spPr>
          <a:xfrm rot="5400000">
            <a:off x="1296811" y="763411"/>
            <a:ext cx="4035778" cy="4191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34550" y="3520262"/>
            <a:ext cx="6709450" cy="3261538"/>
          </a:xfrm>
          <a:prstGeom prst="rect">
            <a:avLst/>
          </a:prstGeom>
        </p:spPr>
      </p:pic>
    </p:spTree>
    <p:extLst>
      <p:ext uri="{BB962C8B-B14F-4D97-AF65-F5344CB8AC3E}">
        <p14:creationId xmlns:p14="http://schemas.microsoft.com/office/powerpoint/2010/main" xmlns="" val="11381441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Text Box 6"/>
          <p:cNvSpPr txBox="1">
            <a:spLocks noChangeArrowheads="1"/>
          </p:cNvSpPr>
          <p:nvPr/>
        </p:nvSpPr>
        <p:spPr bwMode="auto">
          <a:xfrm rot="-3656534">
            <a:off x="1548607" y="1826419"/>
            <a:ext cx="1855787" cy="276225"/>
          </a:xfrm>
          <a:prstGeom prst="rect">
            <a:avLst/>
          </a:prstGeom>
          <a:noFill/>
          <a:ln w="9525">
            <a:noFill/>
            <a:miter lim="800000"/>
            <a:headEnd/>
            <a:tailEnd/>
          </a:ln>
        </p:spPr>
        <p:txBody>
          <a:bodyPr>
            <a:spAutoFit/>
          </a:bodyPr>
          <a:lstStyle/>
          <a:p>
            <a:pPr algn="ctr">
              <a:spcBef>
                <a:spcPct val="50000"/>
              </a:spcBef>
            </a:pPr>
            <a:r>
              <a:rPr lang="en-US" sz="1200">
                <a:ea typeface="MS PGothic" pitchFamily="34" charset="-128"/>
              </a:rPr>
              <a:t>215 Km</a:t>
            </a:r>
          </a:p>
        </p:txBody>
      </p:sp>
      <p:sp>
        <p:nvSpPr>
          <p:cNvPr id="11272" name="Text Box 14"/>
          <p:cNvSpPr txBox="1">
            <a:spLocks noChangeArrowheads="1"/>
          </p:cNvSpPr>
          <p:nvPr/>
        </p:nvSpPr>
        <p:spPr bwMode="auto">
          <a:xfrm>
            <a:off x="4800600" y="3581400"/>
            <a:ext cx="762000" cy="274638"/>
          </a:xfrm>
          <a:prstGeom prst="rect">
            <a:avLst/>
          </a:prstGeom>
          <a:noFill/>
          <a:ln w="9525">
            <a:noFill/>
            <a:miter lim="800000"/>
            <a:headEnd/>
            <a:tailEnd/>
          </a:ln>
        </p:spPr>
        <p:txBody>
          <a:bodyPr>
            <a:spAutoFit/>
          </a:bodyPr>
          <a:lstStyle/>
          <a:p>
            <a:pPr>
              <a:spcBef>
                <a:spcPct val="50000"/>
              </a:spcBef>
            </a:pPr>
            <a:r>
              <a:rPr lang="en-US" sz="1200">
                <a:ea typeface="MS PGothic" pitchFamily="34" charset="-128"/>
              </a:rPr>
              <a:t>200 Km</a:t>
            </a:r>
          </a:p>
        </p:txBody>
      </p:sp>
      <p:sp>
        <p:nvSpPr>
          <p:cNvPr id="11273" name="Text Box 15"/>
          <p:cNvSpPr txBox="1">
            <a:spLocks noChangeArrowheads="1"/>
          </p:cNvSpPr>
          <p:nvPr/>
        </p:nvSpPr>
        <p:spPr bwMode="auto">
          <a:xfrm rot="1516211">
            <a:off x="3386138" y="4364038"/>
            <a:ext cx="1958975" cy="277812"/>
          </a:xfrm>
          <a:prstGeom prst="rect">
            <a:avLst/>
          </a:prstGeom>
          <a:noFill/>
          <a:ln w="9525">
            <a:noFill/>
            <a:miter lim="800000"/>
            <a:headEnd/>
            <a:tailEnd/>
          </a:ln>
        </p:spPr>
        <p:txBody>
          <a:bodyPr>
            <a:spAutoFit/>
          </a:bodyPr>
          <a:lstStyle/>
          <a:p>
            <a:pPr algn="ctr">
              <a:spcBef>
                <a:spcPct val="50000"/>
              </a:spcBef>
            </a:pPr>
            <a:r>
              <a:rPr lang="en-US" sz="1200">
                <a:ea typeface="MS PGothic" pitchFamily="34" charset="-128"/>
              </a:rPr>
              <a:t>150 Km</a:t>
            </a:r>
          </a:p>
        </p:txBody>
      </p:sp>
      <p:sp>
        <p:nvSpPr>
          <p:cNvPr id="11282" name="AutoShape 122"/>
          <p:cNvSpPr>
            <a:spLocks/>
          </p:cNvSpPr>
          <p:nvPr/>
        </p:nvSpPr>
        <p:spPr bwMode="auto">
          <a:xfrm>
            <a:off x="1600200" y="609600"/>
            <a:ext cx="76200" cy="1905000"/>
          </a:xfrm>
          <a:prstGeom prst="leftBrace">
            <a:avLst>
              <a:gd name="adj1" fmla="val 208333"/>
              <a:gd name="adj2" fmla="val 50000"/>
            </a:avLst>
          </a:prstGeom>
          <a:noFill/>
          <a:ln w="9525">
            <a:solidFill>
              <a:schemeClr val="tx1"/>
            </a:solidFill>
            <a:round/>
            <a:headEnd/>
            <a:tailEnd/>
          </a:ln>
        </p:spPr>
        <p:txBody>
          <a:bodyPr wrap="none" anchor="ctr"/>
          <a:lstStyle/>
          <a:p>
            <a:endParaRPr lang="en-US">
              <a:latin typeface="Calisto MT" pitchFamily="18" charset="0"/>
              <a:ea typeface="MS PGothic" pitchFamily="34" charset="-128"/>
            </a:endParaRPr>
          </a:p>
        </p:txBody>
      </p:sp>
      <p:sp>
        <p:nvSpPr>
          <p:cNvPr id="11283" name="AutoShape 123"/>
          <p:cNvSpPr>
            <a:spLocks/>
          </p:cNvSpPr>
          <p:nvPr/>
        </p:nvSpPr>
        <p:spPr bwMode="auto">
          <a:xfrm>
            <a:off x="4953000" y="685800"/>
            <a:ext cx="76200" cy="1600200"/>
          </a:xfrm>
          <a:prstGeom prst="rightBrace">
            <a:avLst>
              <a:gd name="adj1" fmla="val 175000"/>
              <a:gd name="adj2" fmla="val 50000"/>
            </a:avLst>
          </a:prstGeom>
          <a:noFill/>
          <a:ln w="9525">
            <a:solidFill>
              <a:schemeClr val="tx1"/>
            </a:solidFill>
            <a:round/>
            <a:headEnd/>
            <a:tailEnd/>
          </a:ln>
        </p:spPr>
        <p:txBody>
          <a:bodyPr wrap="none" anchor="ctr"/>
          <a:lstStyle/>
          <a:p>
            <a:endParaRPr lang="en-US">
              <a:latin typeface="Calisto MT" pitchFamily="18" charset="0"/>
              <a:ea typeface="MS PGothic" pitchFamily="34" charset="-128"/>
            </a:endParaRPr>
          </a:p>
        </p:txBody>
      </p:sp>
      <p:sp>
        <p:nvSpPr>
          <p:cNvPr id="11284" name="AutoShape 124"/>
          <p:cNvSpPr>
            <a:spLocks/>
          </p:cNvSpPr>
          <p:nvPr/>
        </p:nvSpPr>
        <p:spPr bwMode="auto">
          <a:xfrm>
            <a:off x="5410200" y="1676400"/>
            <a:ext cx="76200" cy="1905000"/>
          </a:xfrm>
          <a:prstGeom prst="leftBrace">
            <a:avLst>
              <a:gd name="adj1" fmla="val 208333"/>
              <a:gd name="adj2" fmla="val 50000"/>
            </a:avLst>
          </a:prstGeom>
          <a:noFill/>
          <a:ln w="9525">
            <a:solidFill>
              <a:schemeClr val="tx1"/>
            </a:solidFill>
            <a:round/>
            <a:headEnd/>
            <a:tailEnd/>
          </a:ln>
        </p:spPr>
        <p:txBody>
          <a:bodyPr wrap="none" anchor="ctr"/>
          <a:lstStyle/>
          <a:p>
            <a:endParaRPr lang="en-US">
              <a:latin typeface="Calisto MT" pitchFamily="18" charset="0"/>
              <a:ea typeface="MS PGothic" pitchFamily="34" charset="-128"/>
            </a:endParaRPr>
          </a:p>
        </p:txBody>
      </p:sp>
      <p:sp>
        <p:nvSpPr>
          <p:cNvPr id="11285" name="AutoShape 125"/>
          <p:cNvSpPr>
            <a:spLocks/>
          </p:cNvSpPr>
          <p:nvPr/>
        </p:nvSpPr>
        <p:spPr bwMode="auto">
          <a:xfrm>
            <a:off x="8763000" y="1752600"/>
            <a:ext cx="76200" cy="1600200"/>
          </a:xfrm>
          <a:prstGeom prst="rightBrace">
            <a:avLst>
              <a:gd name="adj1" fmla="val 175000"/>
              <a:gd name="adj2" fmla="val 50000"/>
            </a:avLst>
          </a:prstGeom>
          <a:noFill/>
          <a:ln w="9525">
            <a:solidFill>
              <a:schemeClr val="tx1"/>
            </a:solidFill>
            <a:round/>
            <a:headEnd/>
            <a:tailEnd/>
          </a:ln>
        </p:spPr>
        <p:txBody>
          <a:bodyPr wrap="none" anchor="ctr"/>
          <a:lstStyle/>
          <a:p>
            <a:endParaRPr lang="en-US">
              <a:latin typeface="Calisto MT" pitchFamily="18" charset="0"/>
              <a:ea typeface="MS PGothic" pitchFamily="34" charset="-128"/>
            </a:endParaRPr>
          </a:p>
        </p:txBody>
      </p:sp>
      <p:sp>
        <p:nvSpPr>
          <p:cNvPr id="180" name="Title 5"/>
          <p:cNvSpPr txBox="1">
            <a:spLocks/>
          </p:cNvSpPr>
          <p:nvPr/>
        </p:nvSpPr>
        <p:spPr>
          <a:xfrm>
            <a:off x="1066800" y="0"/>
            <a:ext cx="6324600" cy="1143000"/>
          </a:xfrm>
          <a:prstGeom prst="rect">
            <a:avLst/>
          </a:prstGeom>
          <a:solidFill>
            <a:srgbClr val="008000"/>
          </a:solidFill>
        </p:spPr>
        <p:txBody>
          <a:bodyPr/>
          <a:lstStyle>
            <a:lvl1pPr algn="ctr" rtl="0" eaLnBrk="1" fontAlgn="base" hangingPunct="1">
              <a:spcBef>
                <a:spcPct val="0"/>
              </a:spcBef>
              <a:spcAft>
                <a:spcPct val="0"/>
              </a:spcAft>
              <a:defRPr sz="4400" kern="1200">
                <a:solidFill>
                  <a:schemeClr val="bg1"/>
                </a:solidFill>
                <a:latin typeface="Univers" pitchFamily="34" charset="0"/>
                <a:ea typeface="+mj-ea"/>
                <a:cs typeface="+mj-cs"/>
              </a:defRPr>
            </a:lvl1pPr>
            <a:lvl2pPr algn="ctr" rtl="0" eaLnBrk="1" fontAlgn="base" hangingPunct="1">
              <a:spcBef>
                <a:spcPct val="0"/>
              </a:spcBef>
              <a:spcAft>
                <a:spcPct val="0"/>
              </a:spcAft>
              <a:defRPr sz="4400">
                <a:solidFill>
                  <a:schemeClr val="bg1"/>
                </a:solidFill>
                <a:latin typeface="Franklin Gothic Book" pitchFamily="34" charset="0"/>
              </a:defRPr>
            </a:lvl2pPr>
            <a:lvl3pPr algn="ctr" rtl="0" eaLnBrk="1" fontAlgn="base" hangingPunct="1">
              <a:spcBef>
                <a:spcPct val="0"/>
              </a:spcBef>
              <a:spcAft>
                <a:spcPct val="0"/>
              </a:spcAft>
              <a:defRPr sz="4400">
                <a:solidFill>
                  <a:schemeClr val="bg1"/>
                </a:solidFill>
                <a:latin typeface="Franklin Gothic Book" pitchFamily="34" charset="0"/>
              </a:defRPr>
            </a:lvl3pPr>
            <a:lvl4pPr algn="ctr" rtl="0" eaLnBrk="1" fontAlgn="base" hangingPunct="1">
              <a:spcBef>
                <a:spcPct val="0"/>
              </a:spcBef>
              <a:spcAft>
                <a:spcPct val="0"/>
              </a:spcAft>
              <a:defRPr sz="4400">
                <a:solidFill>
                  <a:schemeClr val="bg1"/>
                </a:solidFill>
                <a:latin typeface="Franklin Gothic Book" pitchFamily="34" charset="0"/>
              </a:defRPr>
            </a:lvl4pPr>
            <a:lvl5pPr algn="ctr" rtl="0" eaLnBrk="1" fontAlgn="base" hangingPunct="1">
              <a:spcBef>
                <a:spcPct val="0"/>
              </a:spcBef>
              <a:spcAft>
                <a:spcPct val="0"/>
              </a:spcAft>
              <a:defRPr sz="4400">
                <a:solidFill>
                  <a:schemeClr val="bg1"/>
                </a:solidFill>
                <a:latin typeface="Franklin Gothic Book" pitchFamily="34" charset="0"/>
              </a:defRPr>
            </a:lvl5pPr>
            <a:lvl6pPr marL="457200" algn="ctr" rtl="0" eaLnBrk="1" fontAlgn="base" hangingPunct="1">
              <a:spcBef>
                <a:spcPct val="0"/>
              </a:spcBef>
              <a:spcAft>
                <a:spcPct val="0"/>
              </a:spcAft>
              <a:defRPr sz="4400">
                <a:solidFill>
                  <a:schemeClr val="bg1"/>
                </a:solidFill>
                <a:latin typeface="Franklin Gothic Book" pitchFamily="34" charset="0"/>
              </a:defRPr>
            </a:lvl6pPr>
            <a:lvl7pPr marL="914400" algn="ctr" rtl="0" eaLnBrk="1" fontAlgn="base" hangingPunct="1">
              <a:spcBef>
                <a:spcPct val="0"/>
              </a:spcBef>
              <a:spcAft>
                <a:spcPct val="0"/>
              </a:spcAft>
              <a:defRPr sz="4400">
                <a:solidFill>
                  <a:schemeClr val="bg1"/>
                </a:solidFill>
                <a:latin typeface="Franklin Gothic Book" pitchFamily="34" charset="0"/>
              </a:defRPr>
            </a:lvl7pPr>
            <a:lvl8pPr marL="1371600" algn="ctr" rtl="0" eaLnBrk="1" fontAlgn="base" hangingPunct="1">
              <a:spcBef>
                <a:spcPct val="0"/>
              </a:spcBef>
              <a:spcAft>
                <a:spcPct val="0"/>
              </a:spcAft>
              <a:defRPr sz="4400">
                <a:solidFill>
                  <a:schemeClr val="bg1"/>
                </a:solidFill>
                <a:latin typeface="Franklin Gothic Book" pitchFamily="34" charset="0"/>
              </a:defRPr>
            </a:lvl8pPr>
            <a:lvl9pPr marL="1828800" algn="ctr" rtl="0" eaLnBrk="1" fontAlgn="base" hangingPunct="1">
              <a:spcBef>
                <a:spcPct val="0"/>
              </a:spcBef>
              <a:spcAft>
                <a:spcPct val="0"/>
              </a:spcAft>
              <a:defRPr sz="4400">
                <a:solidFill>
                  <a:schemeClr val="bg1"/>
                </a:solidFill>
                <a:latin typeface="Franklin Gothic Book" pitchFamily="34" charset="0"/>
              </a:defRPr>
            </a:lvl9pPr>
          </a:lstStyle>
          <a:p>
            <a:r>
              <a:rPr lang="en-GB" sz="4000" b="1" dirty="0" smtClean="0">
                <a:solidFill>
                  <a:schemeClr val="tx1"/>
                </a:solidFill>
                <a:latin typeface="Candara" panose="020E0502030303020204" pitchFamily="34" charset="0"/>
              </a:rPr>
              <a:t>Education and </a:t>
            </a:r>
            <a:r>
              <a:rPr lang="en-GB" sz="4000" b="1" dirty="0" err="1" smtClean="0">
                <a:solidFill>
                  <a:schemeClr val="tx1"/>
                </a:solidFill>
                <a:latin typeface="Candara" panose="020E0502030303020204" pitchFamily="34" charset="0"/>
              </a:rPr>
              <a:t>Agri</a:t>
            </a:r>
            <a:r>
              <a:rPr lang="en-GB" sz="4000" b="1" dirty="0" smtClean="0">
                <a:solidFill>
                  <a:schemeClr val="tx1"/>
                </a:solidFill>
                <a:latin typeface="Candara" panose="020E0502030303020204" pitchFamily="34" charset="0"/>
              </a:rPr>
              <a:t>-Tourism </a:t>
            </a:r>
            <a:r>
              <a:rPr lang="en-GB" sz="4000" b="1" dirty="0">
                <a:solidFill>
                  <a:schemeClr val="tx1"/>
                </a:solidFill>
                <a:latin typeface="Candara" panose="020E0502030303020204" pitchFamily="34" charset="0"/>
              </a:rPr>
              <a:t>Services</a:t>
            </a:r>
            <a:endParaRPr lang="sw-KE" sz="4000" b="1" dirty="0">
              <a:solidFill>
                <a:schemeClr val="tx1"/>
              </a:solidFill>
              <a:latin typeface="Candara" panose="020E0502030303020204" pitchFamily="34" charset="0"/>
            </a:endParaRPr>
          </a:p>
        </p:txBody>
      </p:sp>
      <p:sp>
        <p:nvSpPr>
          <p:cNvPr id="181" name="Content Placeholder 3"/>
          <p:cNvSpPr txBox="1">
            <a:spLocks/>
          </p:cNvSpPr>
          <p:nvPr/>
        </p:nvSpPr>
        <p:spPr>
          <a:xfrm>
            <a:off x="1029855" y="1049510"/>
            <a:ext cx="5334000" cy="5486400"/>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bg1"/>
                </a:solidFill>
                <a:latin typeface="Univers" pitchFamily="34" charset="0"/>
                <a:ea typeface="+mn-ea"/>
                <a:cs typeface="+mn-cs"/>
              </a:defRPr>
            </a:lvl1pPr>
            <a:lvl2pPr marL="742950" indent="-285750" algn="l" rtl="0" eaLnBrk="1" fontAlgn="base" hangingPunct="1">
              <a:spcBef>
                <a:spcPct val="20000"/>
              </a:spcBef>
              <a:spcAft>
                <a:spcPct val="0"/>
              </a:spcAft>
              <a:buFont typeface="Wingdings" pitchFamily="2" charset="2"/>
              <a:buChar char="v"/>
              <a:defRPr sz="2800" b="1" kern="1200">
                <a:solidFill>
                  <a:schemeClr val="bg1"/>
                </a:solidFill>
                <a:latin typeface="Univers" pitchFamily="34" charset="0"/>
                <a:ea typeface="+mn-ea"/>
                <a:cs typeface="+mn-cs"/>
              </a:defRPr>
            </a:lvl2pPr>
            <a:lvl3pPr marL="1143000" indent="-228600" algn="l" rtl="0" eaLnBrk="1" fontAlgn="base" hangingPunct="1">
              <a:spcBef>
                <a:spcPct val="20000"/>
              </a:spcBef>
              <a:spcAft>
                <a:spcPct val="0"/>
              </a:spcAft>
              <a:buFont typeface="Arial" charset="0"/>
              <a:buChar char="•"/>
              <a:defRPr sz="2400" b="1" kern="1200">
                <a:solidFill>
                  <a:schemeClr val="bg1"/>
                </a:solidFill>
                <a:latin typeface="Univers"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bg1"/>
                </a:solidFill>
                <a:latin typeface="Univers" pitchFamily="34" charset="0"/>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bg1"/>
                </a:solidFill>
                <a:latin typeface="Univer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charset="0"/>
              <a:buNone/>
            </a:pPr>
            <a:r>
              <a:rPr lang="en-US" sz="2600" b="1" dirty="0">
                <a:latin typeface="Candara" panose="020E0502030303020204" pitchFamily="34" charset="0"/>
              </a:rPr>
              <a:t> </a:t>
            </a:r>
            <a:r>
              <a:rPr lang="en-US" sz="2400" b="1" dirty="0">
                <a:latin typeface="Candara" panose="020E0502030303020204" pitchFamily="34" charset="0"/>
              </a:rPr>
              <a:t>FAME </a:t>
            </a:r>
            <a:r>
              <a:rPr lang="en-US" sz="2400" dirty="0">
                <a:latin typeface="Candara" panose="020E0502030303020204" pitchFamily="34" charset="0"/>
              </a:rPr>
              <a:t>provides </a:t>
            </a:r>
            <a:r>
              <a:rPr lang="en-US" sz="2400" dirty="0" err="1">
                <a:latin typeface="Candara" panose="020E0502030303020204" pitchFamily="34" charset="0"/>
              </a:rPr>
              <a:t>Agri</a:t>
            </a:r>
            <a:r>
              <a:rPr lang="en-US" sz="2400" dirty="0">
                <a:latin typeface="Candara" panose="020E0502030303020204" pitchFamily="34" charset="0"/>
              </a:rPr>
              <a:t>-Tourism services;</a:t>
            </a:r>
          </a:p>
          <a:p>
            <a:pPr algn="just">
              <a:buFont typeface="Wingdings" panose="05000000000000000000" pitchFamily="2" charset="2"/>
              <a:buChar char="§"/>
            </a:pPr>
            <a:r>
              <a:rPr lang="en-GB" sz="2000" dirty="0">
                <a:latin typeface="Candara" panose="020E0502030303020204" pitchFamily="34" charset="0"/>
              </a:rPr>
              <a:t>Solar powered Irrigation system</a:t>
            </a:r>
          </a:p>
          <a:p>
            <a:pPr algn="just">
              <a:buFont typeface="Wingdings" panose="05000000000000000000" pitchFamily="2" charset="2"/>
              <a:buChar char="§"/>
            </a:pPr>
            <a:r>
              <a:rPr lang="en-GB" sz="2000" dirty="0">
                <a:latin typeface="Candara" panose="020E0502030303020204" pitchFamily="34" charset="0"/>
              </a:rPr>
              <a:t>Biogas system</a:t>
            </a:r>
          </a:p>
          <a:p>
            <a:pPr algn="just">
              <a:buFont typeface="Wingdings" panose="05000000000000000000" pitchFamily="2" charset="2"/>
              <a:buChar char="§"/>
            </a:pPr>
            <a:r>
              <a:rPr lang="en-GB" sz="2000" dirty="0">
                <a:latin typeface="Candara" panose="020E0502030303020204" pitchFamily="34" charset="0"/>
              </a:rPr>
              <a:t>Mushroom production and processing</a:t>
            </a:r>
          </a:p>
          <a:p>
            <a:pPr algn="just">
              <a:buFont typeface="Wingdings" panose="05000000000000000000" pitchFamily="2" charset="2"/>
              <a:buChar char="§"/>
            </a:pPr>
            <a:r>
              <a:rPr lang="en-GB" sz="2000" dirty="0">
                <a:latin typeface="Candara" panose="020E0502030303020204" pitchFamily="34" charset="0"/>
              </a:rPr>
              <a:t>Macro propagation (Banana Multiplication)</a:t>
            </a:r>
          </a:p>
          <a:p>
            <a:pPr algn="just">
              <a:buFont typeface="Wingdings" panose="05000000000000000000" pitchFamily="2" charset="2"/>
              <a:buChar char="§"/>
            </a:pPr>
            <a:r>
              <a:rPr lang="en-GB" sz="2000" dirty="0">
                <a:latin typeface="Candara" panose="020E0502030303020204" pitchFamily="34" charset="0"/>
              </a:rPr>
              <a:t>Apiary</a:t>
            </a:r>
          </a:p>
          <a:p>
            <a:pPr algn="just">
              <a:buFont typeface="Wingdings" panose="05000000000000000000" pitchFamily="2" charset="2"/>
              <a:buChar char="§"/>
            </a:pPr>
            <a:r>
              <a:rPr lang="en-GB" sz="2000" dirty="0">
                <a:latin typeface="Candara" panose="020E0502030303020204" pitchFamily="34" charset="0"/>
              </a:rPr>
              <a:t>Piggery &amp; geese keeping</a:t>
            </a:r>
          </a:p>
          <a:p>
            <a:pPr algn="just">
              <a:buFont typeface="Wingdings" panose="05000000000000000000" pitchFamily="2" charset="2"/>
              <a:buChar char="§"/>
            </a:pPr>
            <a:r>
              <a:rPr lang="en-GB" sz="2000" dirty="0">
                <a:latin typeface="Candara" panose="020E0502030303020204" pitchFamily="34" charset="0"/>
              </a:rPr>
              <a:t>Green house Management</a:t>
            </a:r>
          </a:p>
          <a:p>
            <a:pPr algn="just">
              <a:buFont typeface="Wingdings" panose="05000000000000000000" pitchFamily="2" charset="2"/>
              <a:buChar char="§"/>
            </a:pPr>
            <a:r>
              <a:rPr lang="en-GB" sz="2000" dirty="0">
                <a:latin typeface="Candara" panose="020E0502030303020204" pitchFamily="34" charset="0"/>
              </a:rPr>
              <a:t>DIY Hydroponics Fodder system</a:t>
            </a:r>
          </a:p>
          <a:p>
            <a:pPr algn="just">
              <a:buFont typeface="Wingdings" panose="05000000000000000000" pitchFamily="2" charset="2"/>
              <a:buChar char="§"/>
            </a:pPr>
            <a:r>
              <a:rPr lang="en-GB" sz="2000" dirty="0">
                <a:latin typeface="Candara" panose="020E0502030303020204" pitchFamily="34" charset="0"/>
              </a:rPr>
              <a:t>Fish farming, management, ponds and  hatchery</a:t>
            </a:r>
          </a:p>
          <a:p>
            <a:pPr algn="just">
              <a:buFont typeface="Wingdings" panose="05000000000000000000" pitchFamily="2" charset="2"/>
              <a:buChar char="§"/>
            </a:pPr>
            <a:r>
              <a:rPr lang="en-GB" sz="2000" dirty="0">
                <a:latin typeface="Candara" panose="020E0502030303020204" pitchFamily="34" charset="0"/>
              </a:rPr>
              <a:t>Cocoa production</a:t>
            </a:r>
          </a:p>
          <a:p>
            <a:pPr algn="just">
              <a:buFont typeface="Wingdings" panose="05000000000000000000" pitchFamily="2" charset="2"/>
              <a:buChar char="§"/>
            </a:pPr>
            <a:r>
              <a:rPr lang="en-GB" sz="2000" dirty="0" err="1">
                <a:latin typeface="Candara" panose="020E0502030303020204" pitchFamily="34" charset="0"/>
              </a:rPr>
              <a:t>Rabbitry</a:t>
            </a:r>
            <a:endParaRPr lang="en-GB" sz="2000" dirty="0">
              <a:latin typeface="Candara" panose="020E0502030303020204" pitchFamily="34" charset="0"/>
            </a:endParaRPr>
          </a:p>
          <a:p>
            <a:pPr algn="just">
              <a:buFont typeface="Wingdings" panose="05000000000000000000" pitchFamily="2" charset="2"/>
              <a:buChar char="§"/>
            </a:pPr>
            <a:r>
              <a:rPr lang="en-GB" sz="2000" dirty="0">
                <a:latin typeface="Candara" panose="020E0502030303020204" pitchFamily="34" charset="0"/>
              </a:rPr>
              <a:t>Horticulture</a:t>
            </a:r>
          </a:p>
          <a:p>
            <a:pPr algn="just">
              <a:buFont typeface="Wingdings" panose="05000000000000000000" pitchFamily="2" charset="2"/>
              <a:buChar char="§"/>
            </a:pPr>
            <a:r>
              <a:rPr lang="en-GB" sz="2000" dirty="0">
                <a:latin typeface="Candara" panose="020E0502030303020204" pitchFamily="34" charset="0"/>
              </a:rPr>
              <a:t>Kitchen gardens</a:t>
            </a:r>
          </a:p>
          <a:p>
            <a:pPr algn="just">
              <a:buFont typeface="Wingdings" panose="05000000000000000000" pitchFamily="2" charset="2"/>
              <a:buChar char="§"/>
            </a:pPr>
            <a:r>
              <a:rPr lang="en-GB" sz="2000" dirty="0">
                <a:latin typeface="Candara" panose="020E0502030303020204" pitchFamily="34" charset="0"/>
              </a:rPr>
              <a:t>Poultry (ducks and ducklings)</a:t>
            </a:r>
          </a:p>
          <a:p>
            <a:pPr algn="just">
              <a:buFont typeface="Wingdings" panose="05000000000000000000" pitchFamily="2" charset="2"/>
              <a:buChar char="§"/>
            </a:pPr>
            <a:endParaRPr lang="en-GB" sz="2000" dirty="0">
              <a:latin typeface="Candara" panose="020E0502030303020204" pitchFamily="34" charset="0"/>
            </a:endParaRPr>
          </a:p>
          <a:p>
            <a:pPr algn="just">
              <a:buFont typeface="Wingdings" panose="05000000000000000000" pitchFamily="2" charset="2"/>
              <a:buChar char="§"/>
            </a:pPr>
            <a:endParaRPr lang="en-GB" sz="2000" dirty="0">
              <a:latin typeface="Candara" panose="020E0502030303020204" pitchFamily="34" charset="0"/>
            </a:endParaRPr>
          </a:p>
          <a:p>
            <a:pPr algn="just">
              <a:buFont typeface="Wingdings" panose="05000000000000000000" pitchFamily="2" charset="2"/>
              <a:buChar char="§"/>
            </a:pPr>
            <a:endParaRPr lang="sw-KE" sz="2000" dirty="0">
              <a:latin typeface="Candara" panose="020E050203030302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b="13970"/>
          <a:stretch/>
        </p:blipFill>
        <p:spPr>
          <a:xfrm>
            <a:off x="6417376" y="3975363"/>
            <a:ext cx="2682854" cy="2815581"/>
          </a:xfrm>
          <a:prstGeom prst="rect">
            <a:avLst/>
          </a:prstGeom>
        </p:spPr>
      </p:pic>
      <p:pic>
        <p:nvPicPr>
          <p:cNvPr id="12" name="Picture 4" descr="DSC01501"/>
          <p:cNvPicPr>
            <a:picLocks noChangeAspect="1" noChangeArrowheads="1"/>
          </p:cNvPicPr>
          <p:nvPr/>
        </p:nvPicPr>
        <p:blipFill>
          <a:blip r:embed="rId3" cstate="print"/>
          <a:srcRect/>
          <a:stretch>
            <a:fillRect/>
          </a:stretch>
        </p:blipFill>
        <p:spPr bwMode="auto">
          <a:xfrm>
            <a:off x="6407830" y="1182860"/>
            <a:ext cx="2692400" cy="20193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143000" y="152400"/>
            <a:ext cx="4914900" cy="3276600"/>
          </a:xfrm>
          <a:prstGeom prst="rect">
            <a:avLst/>
          </a:prstGeom>
          <a:noFill/>
          <a:ln w="9525">
            <a:noFill/>
            <a:miter lim="800000"/>
            <a:headEnd/>
            <a:tailEnd/>
          </a:ln>
        </p:spPr>
      </p:pic>
      <p:pic>
        <p:nvPicPr>
          <p:cNvPr id="23555" name="Picture 3" descr="C:\Users\happy\Desktop\GoT en Polly\IMG-20230713-WA0002.jpg"/>
          <p:cNvPicPr>
            <a:picLocks noChangeAspect="1" noChangeArrowheads="1"/>
          </p:cNvPicPr>
          <p:nvPr/>
        </p:nvPicPr>
        <p:blipFill>
          <a:blip r:embed="rId3" cstate="print"/>
          <a:srcRect l="11905" t="16071"/>
          <a:stretch>
            <a:fillRect/>
          </a:stretch>
        </p:blipFill>
        <p:spPr bwMode="auto">
          <a:xfrm>
            <a:off x="3505200" y="3276600"/>
            <a:ext cx="5638800" cy="35814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760B66-07FA-4FE6-8B48-32E37EB9FA35}"/>
              </a:ext>
            </a:extLst>
          </p:cNvPr>
          <p:cNvSpPr>
            <a:spLocks noGrp="1"/>
          </p:cNvSpPr>
          <p:nvPr>
            <p:ph type="title"/>
          </p:nvPr>
        </p:nvSpPr>
        <p:spPr/>
        <p:txBody>
          <a:bodyPr/>
          <a:lstStyle/>
          <a:p>
            <a:r>
              <a:rPr lang="en-US" dirty="0"/>
              <a:t>Challenges </a:t>
            </a:r>
            <a:endParaRPr lang="x-none" dirty="0"/>
          </a:p>
        </p:txBody>
      </p:sp>
      <p:sp>
        <p:nvSpPr>
          <p:cNvPr id="3" name="Content Placeholder 2">
            <a:extLst>
              <a:ext uri="{FF2B5EF4-FFF2-40B4-BE49-F238E27FC236}">
                <a16:creationId xmlns:a16="http://schemas.microsoft.com/office/drawing/2014/main" xmlns="" id="{9ACCFDB8-7AD2-449C-BF70-65B24133168F}"/>
              </a:ext>
            </a:extLst>
          </p:cNvPr>
          <p:cNvSpPr>
            <a:spLocks noGrp="1"/>
          </p:cNvSpPr>
          <p:nvPr>
            <p:ph idx="1"/>
          </p:nvPr>
        </p:nvSpPr>
        <p:spPr/>
        <p:txBody>
          <a:bodyPr/>
          <a:lstStyle/>
          <a:p>
            <a:r>
              <a:rPr lang="en-US" dirty="0"/>
              <a:t>Community response</a:t>
            </a:r>
          </a:p>
          <a:p>
            <a:r>
              <a:rPr lang="en-US" dirty="0"/>
              <a:t>Low </a:t>
            </a:r>
            <a:r>
              <a:rPr lang="en-US" dirty="0" smtClean="0"/>
              <a:t>enrollment</a:t>
            </a:r>
          </a:p>
          <a:p>
            <a:r>
              <a:rPr lang="en-US" dirty="0" smtClean="0"/>
              <a:t>Transport (motorcycle/Pickup)</a:t>
            </a:r>
          </a:p>
          <a:p>
            <a:r>
              <a:rPr lang="en-US" dirty="0" smtClean="0"/>
              <a:t>Limited qualified staff (recruitment)</a:t>
            </a:r>
          </a:p>
          <a:p>
            <a:r>
              <a:rPr lang="en-US" dirty="0" smtClean="0"/>
              <a:t>Tools and equipments to use (water pump and tank, tailoring machines, carpentry tools etc) </a:t>
            </a:r>
            <a:endParaRPr lang="en-US" dirty="0"/>
          </a:p>
          <a:p>
            <a:endParaRPr lang="x-none" dirty="0"/>
          </a:p>
        </p:txBody>
      </p:sp>
    </p:spTree>
    <p:extLst>
      <p:ext uri="{BB962C8B-B14F-4D97-AF65-F5344CB8AC3E}">
        <p14:creationId xmlns:p14="http://schemas.microsoft.com/office/powerpoint/2010/main" xmlns="" val="40081648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9CF0AD8-98F5-4C6E-A503-F823EA4E8CE4}"/>
              </a:ext>
            </a:extLst>
          </p:cNvPr>
          <p:cNvSpPr>
            <a:spLocks noGrp="1"/>
          </p:cNvSpPr>
          <p:nvPr>
            <p:ph type="title"/>
          </p:nvPr>
        </p:nvSpPr>
        <p:spPr/>
        <p:txBody>
          <a:bodyPr/>
          <a:lstStyle/>
          <a:p>
            <a:r>
              <a:rPr lang="en-US" dirty="0"/>
              <a:t>Future plans</a:t>
            </a:r>
            <a:endParaRPr lang="x-none" dirty="0"/>
          </a:p>
        </p:txBody>
      </p:sp>
      <p:sp>
        <p:nvSpPr>
          <p:cNvPr id="4" name="Content Placeholder 3">
            <a:extLst>
              <a:ext uri="{FF2B5EF4-FFF2-40B4-BE49-F238E27FC236}">
                <a16:creationId xmlns:a16="http://schemas.microsoft.com/office/drawing/2014/main" xmlns="" id="{39CD692B-7FFE-4107-AB6A-149EF278E683}"/>
              </a:ext>
            </a:extLst>
          </p:cNvPr>
          <p:cNvSpPr>
            <a:spLocks noGrp="1"/>
          </p:cNvSpPr>
          <p:nvPr>
            <p:ph idx="1"/>
          </p:nvPr>
        </p:nvSpPr>
        <p:spPr/>
        <p:txBody>
          <a:bodyPr/>
          <a:lstStyle/>
          <a:p>
            <a:pPr>
              <a:buFont typeface="Arial" pitchFamily="34" charset="0"/>
              <a:buChar char="•"/>
            </a:pPr>
            <a:r>
              <a:rPr lang="en-US" dirty="0" smtClean="0"/>
              <a:t>Set </a:t>
            </a:r>
            <a:r>
              <a:rPr lang="en-US" dirty="0"/>
              <a:t>up a banana plantation(13200 stems)</a:t>
            </a:r>
          </a:p>
          <a:p>
            <a:r>
              <a:rPr lang="en-US" dirty="0"/>
              <a:t>Set a forest (atleast10 acres)</a:t>
            </a:r>
          </a:p>
          <a:p>
            <a:r>
              <a:rPr lang="en-US" dirty="0"/>
              <a:t>Increase our enrolment </a:t>
            </a:r>
          </a:p>
          <a:p>
            <a:r>
              <a:rPr lang="en-US" dirty="0"/>
              <a:t>Set up classroom block </a:t>
            </a:r>
          </a:p>
          <a:p>
            <a:r>
              <a:rPr lang="en-US" dirty="0"/>
              <a:t>Buy </a:t>
            </a:r>
            <a:r>
              <a:rPr lang="en-US" dirty="0" smtClean="0"/>
              <a:t>a motorcycle and pickup</a:t>
            </a:r>
          </a:p>
          <a:p>
            <a:r>
              <a:rPr lang="en-US" dirty="0" smtClean="0"/>
              <a:t>Solicit for funds and support.</a:t>
            </a:r>
            <a:endParaRPr lang="en-US" dirty="0" smtClean="0"/>
          </a:p>
          <a:p>
            <a:pPr>
              <a:buNone/>
            </a:pPr>
            <a:endParaRPr lang="en-US" dirty="0"/>
          </a:p>
          <a:p>
            <a:endParaRPr lang="x-none" dirty="0"/>
          </a:p>
        </p:txBody>
      </p:sp>
    </p:spTree>
    <p:extLst>
      <p:ext uri="{BB962C8B-B14F-4D97-AF65-F5344CB8AC3E}">
        <p14:creationId xmlns:p14="http://schemas.microsoft.com/office/powerpoint/2010/main" xmlns="" val="4245671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Location and Contacts</a:t>
            </a:r>
            <a:endParaRPr lang="en-US" dirty="0"/>
          </a:p>
        </p:txBody>
      </p:sp>
      <p:sp>
        <p:nvSpPr>
          <p:cNvPr id="3" name="Content Placeholder 2"/>
          <p:cNvSpPr>
            <a:spLocks noGrp="1"/>
          </p:cNvSpPr>
          <p:nvPr>
            <p:ph idx="1"/>
          </p:nvPr>
        </p:nvSpPr>
        <p:spPr/>
        <p:txBody>
          <a:bodyPr/>
          <a:lstStyle/>
          <a:p>
            <a:r>
              <a:rPr lang="en-GB" dirty="0" err="1"/>
              <a:t>Kasugu</a:t>
            </a:r>
            <a:r>
              <a:rPr lang="en-GB" dirty="0"/>
              <a:t> Cell, </a:t>
            </a:r>
            <a:r>
              <a:rPr lang="en-GB" dirty="0" err="1"/>
              <a:t>Mayuge</a:t>
            </a:r>
            <a:r>
              <a:rPr lang="en-GB" dirty="0"/>
              <a:t> Town Council, </a:t>
            </a:r>
            <a:r>
              <a:rPr lang="en-GB" dirty="0" err="1"/>
              <a:t>Mayuge</a:t>
            </a:r>
            <a:r>
              <a:rPr lang="en-GB" dirty="0"/>
              <a:t> </a:t>
            </a:r>
            <a:r>
              <a:rPr lang="en-GB" dirty="0" smtClean="0"/>
              <a:t>District Uganda Africa</a:t>
            </a:r>
            <a:endParaRPr lang="en-GB" dirty="0"/>
          </a:p>
          <a:p>
            <a:r>
              <a:rPr lang="en-GB" dirty="0"/>
              <a:t>Telephone: </a:t>
            </a:r>
            <a:endParaRPr lang="en-GB" dirty="0" smtClean="0"/>
          </a:p>
          <a:p>
            <a:pPr>
              <a:buNone/>
            </a:pPr>
            <a:r>
              <a:rPr lang="en-GB" dirty="0" smtClean="0"/>
              <a:t>		Germany</a:t>
            </a:r>
            <a:r>
              <a:rPr lang="en-GB" dirty="0" smtClean="0"/>
              <a:t> </a:t>
            </a:r>
            <a:r>
              <a:rPr lang="en-GB" dirty="0" smtClean="0"/>
              <a:t>+4915736263099</a:t>
            </a:r>
            <a:r>
              <a:rPr lang="en-GB" dirty="0" smtClean="0"/>
              <a:t> </a:t>
            </a:r>
            <a:endParaRPr lang="en-GB" dirty="0" smtClean="0"/>
          </a:p>
          <a:p>
            <a:pPr>
              <a:buNone/>
            </a:pPr>
            <a:r>
              <a:rPr lang="en-GB" dirty="0" smtClean="0"/>
              <a:t>	</a:t>
            </a:r>
            <a:r>
              <a:rPr lang="en-GB" dirty="0" smtClean="0"/>
              <a:t>	Uganda  </a:t>
            </a:r>
            <a:r>
              <a:rPr lang="en-GB" dirty="0" smtClean="0"/>
              <a:t>+256771487749</a:t>
            </a:r>
            <a:endParaRPr lang="en-GB" dirty="0"/>
          </a:p>
          <a:p>
            <a:r>
              <a:rPr lang="en-GB" dirty="0"/>
              <a:t>E-mail: </a:t>
            </a:r>
            <a:r>
              <a:rPr lang="en-GB" dirty="0">
                <a:hlinkClick r:id="rId2"/>
              </a:rPr>
              <a:t>fameinstitute77@gmail.com</a:t>
            </a:r>
            <a:r>
              <a:rPr lang="en-GB" dirty="0"/>
              <a:t> </a:t>
            </a:r>
          </a:p>
        </p:txBody>
      </p:sp>
    </p:spTree>
    <p:extLst>
      <p:ext uri="{BB962C8B-B14F-4D97-AF65-F5344CB8AC3E}">
        <p14:creationId xmlns:p14="http://schemas.microsoft.com/office/powerpoint/2010/main" xmlns="" val="21357510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1295400" y="457200"/>
            <a:ext cx="7543800" cy="6172200"/>
          </a:xfrm>
          <a:solidFill>
            <a:srgbClr val="008000"/>
          </a:solidFill>
        </p:spPr>
        <p:txBody>
          <a:bodyPr/>
          <a:lstStyle/>
          <a:p>
            <a:pPr eaLnBrk="1" hangingPunct="1"/>
            <a:r>
              <a:rPr lang="en-US" sz="2800" dirty="0">
                <a:solidFill>
                  <a:schemeClr val="tx1"/>
                </a:solidFill>
                <a:latin typeface="Chicago" panose="020B0806080604040204" pitchFamily="34" charset="0"/>
              </a:rPr>
              <a:t>FAME began as CBO in 2014, registered </a:t>
            </a:r>
            <a:r>
              <a:rPr lang="en-US" sz="2800" dirty="0" smtClean="0">
                <a:solidFill>
                  <a:schemeClr val="tx1"/>
                </a:solidFill>
                <a:latin typeface="Chicago" panose="020B0806080604040204" pitchFamily="34" charset="0"/>
              </a:rPr>
              <a:t>2019. </a:t>
            </a:r>
            <a:r>
              <a:rPr lang="en-US" sz="2800" dirty="0">
                <a:solidFill>
                  <a:schemeClr val="tx1"/>
                </a:solidFill>
                <a:latin typeface="Chicago" panose="020B0806080604040204" pitchFamily="34" charset="0"/>
              </a:rPr>
              <a:t>We have been involved in equipping the youth with skills through schools and community programmmes. we have been exploring the answers to high rates of unemployment, testing numerous ways to ensure that the youth acquire market demanded skills which can help them develop their entrepreneurial abilities thus a self supporting youth.</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0"/>
            <a:ext cx="7315200" cy="6248400"/>
          </a:xfrm>
        </p:spPr>
        <p:txBody>
          <a:bodyPr/>
          <a:lstStyle/>
          <a:p>
            <a:pPr algn="ctr">
              <a:buNone/>
            </a:pPr>
            <a:endParaRPr lang="en-GB" sz="2800" b="1" u="sng" dirty="0">
              <a:solidFill>
                <a:schemeClr val="accent6">
                  <a:lumMod val="75000"/>
                </a:schemeClr>
              </a:solidFill>
              <a:latin typeface="Candara" panose="020E0502030303020204" pitchFamily="34" charset="0"/>
              <a:cs typeface="Arial" pitchFamily="34" charset="0"/>
            </a:endParaRPr>
          </a:p>
          <a:p>
            <a:pPr algn="ctr">
              <a:buNone/>
            </a:pPr>
            <a:r>
              <a:rPr lang="en-GB" sz="2800" b="1" u="sng" dirty="0">
                <a:solidFill>
                  <a:schemeClr val="accent6">
                    <a:lumMod val="75000"/>
                  </a:schemeClr>
                </a:solidFill>
                <a:latin typeface="Candara" panose="020E0502030303020204" pitchFamily="34" charset="0"/>
                <a:cs typeface="Arial" pitchFamily="34" charset="0"/>
              </a:rPr>
              <a:t>Our Vision</a:t>
            </a:r>
          </a:p>
          <a:p>
            <a:pPr algn="just">
              <a:buNone/>
            </a:pPr>
            <a:r>
              <a:rPr lang="en-GB" sz="2800" b="1">
                <a:solidFill>
                  <a:srgbClr val="006600"/>
                </a:solidFill>
                <a:latin typeface="Candara" panose="020E0502030303020204" pitchFamily="34" charset="0"/>
                <a:cs typeface="Arial" pitchFamily="34" charset="0"/>
              </a:rPr>
              <a:t>	A developed </a:t>
            </a:r>
            <a:r>
              <a:rPr lang="en-GB" sz="2800" b="1" dirty="0">
                <a:solidFill>
                  <a:srgbClr val="006600"/>
                </a:solidFill>
                <a:latin typeface="Candara" panose="020E0502030303020204" pitchFamily="34" charset="0"/>
                <a:cs typeface="Arial" pitchFamily="34" charset="0"/>
              </a:rPr>
              <a:t>and self-reliant youth with improved skills, stabilized and sustainable livelihoods in Uganda</a:t>
            </a:r>
            <a:endParaRPr lang="en-GB" sz="2400" b="1" u="sng" dirty="0">
              <a:solidFill>
                <a:schemeClr val="accent6">
                  <a:lumMod val="75000"/>
                </a:schemeClr>
              </a:solidFill>
              <a:latin typeface="Candara" panose="020E0502030303020204" pitchFamily="34" charset="0"/>
              <a:cs typeface="Arial" pitchFamily="34" charset="0"/>
            </a:endParaRPr>
          </a:p>
          <a:p>
            <a:pPr algn="ctr">
              <a:buNone/>
            </a:pPr>
            <a:r>
              <a:rPr lang="en-GB" sz="2800" b="1" u="sng" dirty="0">
                <a:solidFill>
                  <a:schemeClr val="accent6">
                    <a:lumMod val="75000"/>
                  </a:schemeClr>
                </a:solidFill>
                <a:latin typeface="Candara" panose="020E0502030303020204" pitchFamily="34" charset="0"/>
                <a:cs typeface="Arial" pitchFamily="34" charset="0"/>
              </a:rPr>
              <a:t>Our Mission</a:t>
            </a:r>
          </a:p>
          <a:p>
            <a:pPr algn="just">
              <a:buNone/>
            </a:pPr>
            <a:r>
              <a:rPr lang="en-GB" sz="2400" dirty="0">
                <a:latin typeface="Candara" panose="020E0502030303020204" pitchFamily="34" charset="0"/>
                <a:cs typeface="Arial" pitchFamily="34" charset="0"/>
              </a:rPr>
              <a:t>	</a:t>
            </a:r>
            <a:r>
              <a:rPr lang="en-GB" sz="2800" b="1" dirty="0">
                <a:solidFill>
                  <a:srgbClr val="006600"/>
                </a:solidFill>
                <a:latin typeface="Candara" panose="020E0502030303020204" pitchFamily="34" charset="0"/>
                <a:cs typeface="Arial" pitchFamily="34" charset="0"/>
              </a:rPr>
              <a:t>To develop a youth holistically for future sustainable improvement that support solutions for household economic growth and Community empowerment in Uganda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outreach</a:t>
            </a:r>
            <a:endParaRPr lang="en-US" dirty="0"/>
          </a:p>
        </p:txBody>
      </p:sp>
      <p:pic>
        <p:nvPicPr>
          <p:cNvPr id="22530" name="Picture 2"/>
          <p:cNvPicPr>
            <a:picLocks noChangeAspect="1" noChangeArrowheads="1"/>
          </p:cNvPicPr>
          <p:nvPr/>
        </p:nvPicPr>
        <p:blipFill>
          <a:blip r:embed="rId2" cstate="print"/>
          <a:srcRect/>
          <a:stretch>
            <a:fillRect/>
          </a:stretch>
        </p:blipFill>
        <p:spPr bwMode="auto">
          <a:xfrm>
            <a:off x="1143000" y="1447800"/>
            <a:ext cx="78867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2E82D1-8358-428E-A3B3-8B45B74428E4}"/>
              </a:ext>
            </a:extLst>
          </p:cNvPr>
          <p:cNvSpPr>
            <a:spLocks noGrp="1"/>
          </p:cNvSpPr>
          <p:nvPr>
            <p:ph type="title"/>
          </p:nvPr>
        </p:nvSpPr>
        <p:spPr/>
        <p:txBody>
          <a:bodyPr/>
          <a:lstStyle/>
          <a:p>
            <a:r>
              <a:rPr lang="en-US" dirty="0"/>
              <a:t>Objectives</a:t>
            </a:r>
            <a:endParaRPr lang="x-none" dirty="0"/>
          </a:p>
        </p:txBody>
      </p:sp>
      <p:sp>
        <p:nvSpPr>
          <p:cNvPr id="3" name="Content Placeholder 2">
            <a:extLst>
              <a:ext uri="{FF2B5EF4-FFF2-40B4-BE49-F238E27FC236}">
                <a16:creationId xmlns:a16="http://schemas.microsoft.com/office/drawing/2014/main" xmlns="" id="{6AD5CBE0-D23E-4359-AB13-2AEF3EF81A22}"/>
              </a:ext>
            </a:extLst>
          </p:cNvPr>
          <p:cNvSpPr>
            <a:spLocks noGrp="1"/>
          </p:cNvSpPr>
          <p:nvPr>
            <p:ph idx="1"/>
          </p:nvPr>
        </p:nvSpPr>
        <p:spPr>
          <a:xfrm>
            <a:off x="1295400" y="1295400"/>
            <a:ext cx="7010400" cy="3810000"/>
          </a:xfrm>
        </p:spPr>
        <p:txBody>
          <a:bodyPr/>
          <a:lstStyle/>
          <a:p>
            <a:r>
              <a:rPr lang="en-US" dirty="0"/>
              <a:t>Equipping the youth with 21</a:t>
            </a:r>
            <a:r>
              <a:rPr lang="en-US" baseline="30000" dirty="0"/>
              <a:t>st</a:t>
            </a:r>
            <a:r>
              <a:rPr lang="en-US" dirty="0"/>
              <a:t> century skillsets.</a:t>
            </a:r>
          </a:p>
          <a:p>
            <a:r>
              <a:rPr lang="en-US" dirty="0"/>
              <a:t>Improving entrepreneurial mentality of the youth through apprenticeship.</a:t>
            </a:r>
          </a:p>
          <a:p>
            <a:r>
              <a:rPr lang="en-US" dirty="0"/>
              <a:t>Improving food security and nutrition of the youth and communities we work in.</a:t>
            </a:r>
            <a:endParaRPr lang="x-none" dirty="0"/>
          </a:p>
        </p:txBody>
      </p:sp>
    </p:spTree>
    <p:extLst>
      <p:ext uri="{BB962C8B-B14F-4D97-AF65-F5344CB8AC3E}">
        <p14:creationId xmlns:p14="http://schemas.microsoft.com/office/powerpoint/2010/main" xmlns="" val="20547207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391400" cy="1143000"/>
          </a:xfrm>
        </p:spPr>
        <p:txBody>
          <a:bodyPr/>
          <a:lstStyle/>
          <a:p>
            <a:r>
              <a:rPr lang="en-US" sz="3200" dirty="0" smtClean="0"/>
              <a:t>Skilling of the Youth, and Single mothers in Crafts making and Tailoring</a:t>
            </a:r>
            <a:endParaRPr lang="en-US" sz="3200" dirty="0"/>
          </a:p>
        </p:txBody>
      </p:sp>
      <p:pic>
        <p:nvPicPr>
          <p:cNvPr id="20482" name="Picture 2"/>
          <p:cNvPicPr>
            <a:picLocks noChangeAspect="1" noChangeArrowheads="1"/>
          </p:cNvPicPr>
          <p:nvPr/>
        </p:nvPicPr>
        <p:blipFill>
          <a:blip r:embed="rId2" cstate="print"/>
          <a:srcRect/>
          <a:stretch>
            <a:fillRect/>
          </a:stretch>
        </p:blipFill>
        <p:spPr bwMode="auto">
          <a:xfrm>
            <a:off x="1828800" y="1428750"/>
            <a:ext cx="7086600" cy="5314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0" y="76200"/>
            <a:ext cx="6172200" cy="1143000"/>
          </a:xfrm>
        </p:spPr>
        <p:txBody>
          <a:bodyPr/>
          <a:lstStyle/>
          <a:p>
            <a:r>
              <a:rPr lang="en-GB" sz="3200" b="1" dirty="0"/>
              <a:t>Fish Farming and Management</a:t>
            </a:r>
            <a:endParaRPr lang="en-US" sz="32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1143000" y="1028700"/>
            <a:ext cx="3048000" cy="56007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a:off x="5144949" y="2864267"/>
            <a:ext cx="3420785" cy="4566684"/>
          </a:xfrm>
          <a:prstGeom prst="rect">
            <a:avLst/>
          </a:prstGeom>
        </p:spPr>
      </p:pic>
      <p:pic>
        <p:nvPicPr>
          <p:cNvPr id="7" name="Picture 3" descr="4"/>
          <p:cNvPicPr>
            <a:picLocks noChangeAspect="1" noChangeArrowheads="1"/>
          </p:cNvPicPr>
          <p:nvPr/>
        </p:nvPicPr>
        <p:blipFill>
          <a:blip r:embed="rId4" cstate="print"/>
          <a:srcRect/>
          <a:stretch>
            <a:fillRect/>
          </a:stretch>
        </p:blipFill>
        <p:spPr bwMode="auto">
          <a:xfrm>
            <a:off x="5181600" y="1020250"/>
            <a:ext cx="3117333" cy="2332550"/>
          </a:xfrm>
          <a:prstGeom prst="rect">
            <a:avLst/>
          </a:prstGeom>
          <a:noFill/>
          <a:ln w="9525">
            <a:noFill/>
            <a:miter lim="800000"/>
            <a:headEnd/>
            <a:tailEnd/>
          </a:ln>
        </p:spPr>
      </p:pic>
    </p:spTree>
    <p:extLst>
      <p:ext uri="{BB962C8B-B14F-4D97-AF65-F5344CB8AC3E}">
        <p14:creationId xmlns:p14="http://schemas.microsoft.com/office/powerpoint/2010/main" xmlns="" val="3186605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t>BIOGAS SYSTEM SETUP</a:t>
            </a:r>
            <a:endParaRPr lang="en-US" sz="36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33475" y="1568302"/>
            <a:ext cx="3286125" cy="5257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05400" y="1568302"/>
            <a:ext cx="3967274" cy="5289698"/>
          </a:xfrm>
          <a:prstGeom prst="rect">
            <a:avLst/>
          </a:prstGeom>
        </p:spPr>
      </p:pic>
    </p:spTree>
    <p:extLst>
      <p:ext uri="{BB962C8B-B14F-4D97-AF65-F5344CB8AC3E}">
        <p14:creationId xmlns:p14="http://schemas.microsoft.com/office/powerpoint/2010/main" xmlns="" val="3758814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FCI Powerpoint Presentation Template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CI Documents">
      <a:majorFont>
        <a:latin typeface="Trebuchet MS"/>
        <a:ea typeface=""/>
        <a:cs typeface=""/>
      </a:majorFont>
      <a:minorFont>
        <a:latin typeface="Trebuchet MS"/>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5776</TotalTime>
  <Words>315</Words>
  <Application>Microsoft Office PowerPoint</Application>
  <PresentationFormat>On-screen Show (4:3)</PresentationFormat>
  <Paragraphs>65</Paragraphs>
  <Slides>22</Slides>
  <Notes>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FCI Powerpoint Presentation Template 2010</vt:lpstr>
      <vt:lpstr>Slide 1</vt:lpstr>
      <vt:lpstr>Slide 2</vt:lpstr>
      <vt:lpstr>FAME began as CBO in 2014, registered 2019. We have been involved in equipping the youth with skills through schools and community programmmes. we have been exploring the answers to high rates of unemployment, testing numerous ways to ensure that the youth acquire market demanded skills which can help them develop their entrepreneurial abilities thus a self supporting youth.</vt:lpstr>
      <vt:lpstr>Slide 4</vt:lpstr>
      <vt:lpstr>Community outreach</vt:lpstr>
      <vt:lpstr>Objectives</vt:lpstr>
      <vt:lpstr>Skilling of the Youth, and Single mothers in Crafts making and Tailoring</vt:lpstr>
      <vt:lpstr>Fish Farming and Management</vt:lpstr>
      <vt:lpstr>BIOGAS SYSTEM SETUP</vt:lpstr>
      <vt:lpstr>Biogas Exhibition by P5 Pupils – St. Patrick Kigulu Girls P/S</vt:lpstr>
      <vt:lpstr>Influencing Nutrition Through School Partnerships</vt:lpstr>
      <vt:lpstr>Mushroom Growing</vt:lpstr>
      <vt:lpstr>DIY Hydroponics Fodder</vt:lpstr>
      <vt:lpstr>Solar Powered Irrigation System</vt:lpstr>
      <vt:lpstr>Banana Macro Propagation</vt:lpstr>
      <vt:lpstr>Rabbit &amp; Geese Farming</vt:lpstr>
      <vt:lpstr>Apiary &amp; Cocoa Production</vt:lpstr>
      <vt:lpstr>Green House Management</vt:lpstr>
      <vt:lpstr>Slide 19</vt:lpstr>
      <vt:lpstr>Challenges </vt:lpstr>
      <vt:lpstr>Future plans</vt:lpstr>
      <vt:lpstr>Location and Contacts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 Concern International</dc:title>
  <dc:creator>Juliet</dc:creator>
  <cp:lastModifiedBy>happy</cp:lastModifiedBy>
  <cp:revision>487</cp:revision>
  <dcterms:created xsi:type="dcterms:W3CDTF">2012-08-13T12:56:02Z</dcterms:created>
  <dcterms:modified xsi:type="dcterms:W3CDTF">2023-09-13T00:53:40Z</dcterms:modified>
</cp:coreProperties>
</file>